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8" r:id="rId8"/>
    <p:sldId id="275" r:id="rId9"/>
    <p:sldId id="267" r:id="rId10"/>
    <p:sldId id="276" r:id="rId11"/>
    <p:sldId id="269" r:id="rId12"/>
    <p:sldId id="277" r:id="rId13"/>
    <p:sldId id="270" r:id="rId14"/>
    <p:sldId id="278" r:id="rId15"/>
    <p:sldId id="271" r:id="rId16"/>
    <p:sldId id="279" r:id="rId17"/>
    <p:sldId id="274" r:id="rId18"/>
    <p:sldId id="272" r:id="rId19"/>
    <p:sldId id="273" r:id="rId20"/>
  </p:sldIdLst>
  <p:sldSz cx="18288000" cy="10287000"/>
  <p:notesSz cx="6858000" cy="9144000"/>
  <p:embeddedFontLst>
    <p:embeddedFont>
      <p:font typeface="Aharoni" panose="02010803020104030203" pitchFamily="2" charset="-79"/>
      <p:bold r:id="rId21"/>
    </p:embeddedFont>
    <p:embeddedFont>
      <p:font typeface="Ballpoint" panose="020B0604020202020204" charset="0"/>
      <p:regular r:id="rId22"/>
    </p:embeddedFont>
    <p:embeddedFont>
      <p:font typeface="Calibri" panose="020F0502020204030204" pitchFamily="34" charset="0"/>
      <p:regular r:id="rId23"/>
      <p:bold r:id="rId24"/>
      <p:italic r:id="rId25"/>
      <p:boldItalic r:id="rId26"/>
    </p:embeddedFont>
    <p:embeddedFont>
      <p:font typeface="Dekko" panose="020B0604020202020204" charset="0"/>
      <p:regular r:id="rId27"/>
    </p:embeddedFont>
    <p:embeddedFont>
      <p:font typeface="Itim" panose="020B0604020202020204" charset="-3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8.svg"/><Relationship Id="rId4" Type="http://schemas.openxmlformats.org/officeDocument/2006/relationships/image" Target="../media/image14.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8.svg"/><Relationship Id="rId4" Type="http://schemas.openxmlformats.org/officeDocument/2006/relationships/image" Target="../media/image14.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976154">
            <a:off x="3179887" y="-2087389"/>
            <a:ext cx="11386258" cy="14461778"/>
          </a:xfrm>
          <a:custGeom>
            <a:avLst/>
            <a:gdLst/>
            <a:ahLst/>
            <a:cxnLst/>
            <a:rect l="l" t="t" r="r" b="b"/>
            <a:pathLst>
              <a:path w="11386258" h="14461778">
                <a:moveTo>
                  <a:pt x="0" y="0"/>
                </a:moveTo>
                <a:lnTo>
                  <a:pt x="11386258" y="0"/>
                </a:lnTo>
                <a:lnTo>
                  <a:pt x="11386258" y="14461778"/>
                </a:lnTo>
                <a:lnTo>
                  <a:pt x="0" y="1446177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35662" y="2593834"/>
            <a:ext cx="8216677" cy="5013945"/>
          </a:xfrm>
          <a:prstGeom prst="rect">
            <a:avLst/>
          </a:prstGeom>
        </p:spPr>
        <p:txBody>
          <a:bodyPr lIns="0" tIns="0" rIns="0" bIns="0" rtlCol="0" anchor="t">
            <a:spAutoFit/>
          </a:bodyPr>
          <a:lstStyle/>
          <a:p>
            <a:pPr algn="ctr">
              <a:lnSpc>
                <a:spcPts val="12613"/>
              </a:lnSpc>
            </a:pPr>
            <a:r>
              <a:rPr lang="en-US" sz="10599" spc="116">
                <a:solidFill>
                  <a:srgbClr val="000000"/>
                </a:solidFill>
                <a:latin typeface="Ballpoint"/>
              </a:rPr>
              <a:t>Water quality analysis and prediction</a:t>
            </a:r>
          </a:p>
        </p:txBody>
      </p:sp>
      <p:sp>
        <p:nvSpPr>
          <p:cNvPr id="5" name="Freeform 5"/>
          <p:cNvSpPr/>
          <p:nvPr/>
        </p:nvSpPr>
        <p:spPr>
          <a:xfrm rot="1060722" flipH="1">
            <a:off x="304583" y="1362589"/>
            <a:ext cx="4562127" cy="4588963"/>
          </a:xfrm>
          <a:custGeom>
            <a:avLst/>
            <a:gdLst/>
            <a:ahLst/>
            <a:cxnLst/>
            <a:rect l="l" t="t" r="r" b="b"/>
            <a:pathLst>
              <a:path w="4562127" h="4588963">
                <a:moveTo>
                  <a:pt x="4562126" y="0"/>
                </a:moveTo>
                <a:lnTo>
                  <a:pt x="0" y="0"/>
                </a:lnTo>
                <a:lnTo>
                  <a:pt x="0" y="4588963"/>
                </a:lnTo>
                <a:lnTo>
                  <a:pt x="4562126" y="4588963"/>
                </a:lnTo>
                <a:lnTo>
                  <a:pt x="4562126" y="0"/>
                </a:lnTo>
                <a:close/>
              </a:path>
            </a:pathLst>
          </a:custGeom>
          <a:blipFill>
            <a:blip r:embed="rId4"/>
            <a:stretch>
              <a:fillRect/>
            </a:stretch>
          </a:blipFill>
        </p:spPr>
        <p:txBody>
          <a:bodyPr/>
          <a:lstStyle/>
          <a:p>
            <a:endParaRPr lang="en-IN"/>
          </a:p>
        </p:txBody>
      </p:sp>
      <p:sp>
        <p:nvSpPr>
          <p:cNvPr id="6" name="Freeform 6"/>
          <p:cNvSpPr/>
          <p:nvPr/>
        </p:nvSpPr>
        <p:spPr>
          <a:xfrm rot="671662">
            <a:off x="1556484" y="2783598"/>
            <a:ext cx="2058324" cy="1968507"/>
          </a:xfrm>
          <a:custGeom>
            <a:avLst/>
            <a:gdLst/>
            <a:ahLst/>
            <a:cxnLst/>
            <a:rect l="l" t="t" r="r" b="b"/>
            <a:pathLst>
              <a:path w="2058324" h="1968507">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98986" flipH="1">
            <a:off x="13066934" y="4998174"/>
            <a:ext cx="4581499" cy="4608449"/>
          </a:xfrm>
          <a:custGeom>
            <a:avLst/>
            <a:gdLst/>
            <a:ahLst/>
            <a:cxnLst/>
            <a:rect l="l" t="t" r="r" b="b"/>
            <a:pathLst>
              <a:path w="4581499" h="4608449">
                <a:moveTo>
                  <a:pt x="4581499" y="0"/>
                </a:moveTo>
                <a:lnTo>
                  <a:pt x="0" y="0"/>
                </a:lnTo>
                <a:lnTo>
                  <a:pt x="0" y="4608448"/>
                </a:lnTo>
                <a:lnTo>
                  <a:pt x="4581499" y="4608448"/>
                </a:lnTo>
                <a:lnTo>
                  <a:pt x="4581499" y="0"/>
                </a:lnTo>
                <a:close/>
              </a:path>
            </a:pathLst>
          </a:custGeom>
          <a:blipFill>
            <a:blip r:embed="rId4"/>
            <a:stretch>
              <a:fillRect/>
            </a:stretch>
          </a:blipFill>
        </p:spPr>
        <p:txBody>
          <a:bodyPr/>
          <a:lstStyle/>
          <a:p>
            <a:endParaRPr lang="en-IN"/>
          </a:p>
        </p:txBody>
      </p:sp>
      <p:sp>
        <p:nvSpPr>
          <p:cNvPr id="8" name="Freeform 8"/>
          <p:cNvSpPr/>
          <p:nvPr/>
        </p:nvSpPr>
        <p:spPr>
          <a:xfrm>
            <a:off x="14344794" y="6449138"/>
            <a:ext cx="2025780" cy="1966848"/>
          </a:xfrm>
          <a:custGeom>
            <a:avLst/>
            <a:gdLst/>
            <a:ahLst/>
            <a:cxnLst/>
            <a:rect l="l" t="t" r="r" b="b"/>
            <a:pathLst>
              <a:path w="2025780" h="1966848">
                <a:moveTo>
                  <a:pt x="0" y="0"/>
                </a:moveTo>
                <a:lnTo>
                  <a:pt x="2025780" y="0"/>
                </a:lnTo>
                <a:lnTo>
                  <a:pt x="2025780" y="1966848"/>
                </a:lnTo>
                <a:lnTo>
                  <a:pt x="0" y="196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rot="3459258" flipH="1">
            <a:off x="13378512" y="1179570"/>
            <a:ext cx="2506725" cy="3905663"/>
          </a:xfrm>
          <a:custGeom>
            <a:avLst/>
            <a:gdLst/>
            <a:ahLst/>
            <a:cxnLst/>
            <a:rect l="l" t="t" r="r" b="b"/>
            <a:pathLst>
              <a:path w="2506725" h="3905663">
                <a:moveTo>
                  <a:pt x="2506725" y="0"/>
                </a:moveTo>
                <a:lnTo>
                  <a:pt x="0" y="0"/>
                </a:lnTo>
                <a:lnTo>
                  <a:pt x="0" y="3905662"/>
                </a:lnTo>
                <a:lnTo>
                  <a:pt x="2506725" y="3905662"/>
                </a:lnTo>
                <a:lnTo>
                  <a:pt x="250672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rot="488334">
            <a:off x="6978835" y="7785187"/>
            <a:ext cx="3788362" cy="737009"/>
          </a:xfrm>
          <a:custGeom>
            <a:avLst/>
            <a:gdLst/>
            <a:ahLst/>
            <a:cxnLst/>
            <a:rect l="l" t="t" r="r" b="b"/>
            <a:pathLst>
              <a:path w="3788362" h="737009">
                <a:moveTo>
                  <a:pt x="0" y="0"/>
                </a:moveTo>
                <a:lnTo>
                  <a:pt x="3788362" y="0"/>
                </a:lnTo>
                <a:lnTo>
                  <a:pt x="3788362" y="737009"/>
                </a:lnTo>
                <a:lnTo>
                  <a:pt x="0" y="7370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463109" y="193675"/>
            <a:ext cx="13361782" cy="12077152"/>
          </a:xfrm>
          <a:prstGeom prst="rect">
            <a:avLst/>
          </a:prstGeom>
        </p:spPr>
        <p:txBody>
          <a:bodyPr lIns="0" tIns="0" rIns="0" bIns="0" rtlCol="0" anchor="t">
            <a:spAutoFit/>
          </a:bodyPr>
          <a:lstStyle/>
          <a:p>
            <a:pPr>
              <a:lnSpc>
                <a:spcPts val="12319"/>
              </a:lnSpc>
              <a:spcBef>
                <a:spcPct val="0"/>
              </a:spcBef>
            </a:pPr>
            <a:r>
              <a:rPr lang="en-US" sz="2800" b="1" u="sng" dirty="0">
                <a:latin typeface="Aharoni" panose="02010803020104030203" pitchFamily="2" charset="-79"/>
                <a:ea typeface="Calibri" panose="020F0502020204030204" pitchFamily="34" charset="0"/>
                <a:cs typeface="Aharoni" panose="02010803020104030203" pitchFamily="2" charset="-79"/>
              </a:rPr>
              <a:t>MERITS:</a:t>
            </a: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Focuses on the central goal of assessing water potability using machine learning.</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Presents experimental results and performance metrics for various ML algorithms.</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Discusses the practical implications of the model for real-time water quality monitoring.</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endParaRPr lang="en-US"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r>
              <a:rPr lang="en-US" sz="2800" b="1" u="sng" dirty="0">
                <a:latin typeface="Aharoni" panose="02010803020104030203" pitchFamily="2" charset="-79"/>
                <a:ea typeface="Calibri" panose="020F0502020204030204" pitchFamily="34" charset="0"/>
                <a:cs typeface="Aharoni" panose="02010803020104030203" pitchFamily="2" charset="-79"/>
              </a:rPr>
              <a:t>DEMERITS:</a:t>
            </a: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Limited to a specific aspect (potability) of water quality assessment.</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May not explore the full range of water quality parameters in depth.</a:t>
            </a:r>
            <a:endParaRPr lang="en-IN" sz="3200" dirty="0">
              <a:effectLst/>
              <a:latin typeface="Dekko" panose="020B0604020202020204" charset="0"/>
              <a:ea typeface="Calibri" panose="020F0502020204030204" pitchFamily="34" charset="0"/>
              <a:cs typeface="Dekko" panose="020B060402020202020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800" b="1" u="sng" dirty="0">
              <a:latin typeface="Aharoni" panose="02010803020104030203" pitchFamily="2" charset="-79"/>
              <a:ea typeface="Calibri" panose="020F0502020204030204" pitchFamily="34" charset="0"/>
              <a:cs typeface="Aharoni" panose="02010803020104030203" pitchFamily="2" charset="-79"/>
            </a:endParaRPr>
          </a:p>
          <a:p>
            <a:pPr marL="457200" indent="-457200" algn="just">
              <a:lnSpc>
                <a:spcPct val="107000"/>
              </a:lnSpc>
              <a:spcAft>
                <a:spcPts val="800"/>
              </a:spcAft>
              <a:buFont typeface="Arial" panose="020B0604020202020204" pitchFamily="34" charset="0"/>
              <a:buChar char="•"/>
            </a:pPr>
            <a:endParaRPr lang="en-IN" sz="3200" dirty="0">
              <a:effectLst/>
              <a:latin typeface="Dekko" panose="020B0604020202020204" charset="0"/>
              <a:ea typeface="Calibri" panose="020F0502020204030204" pitchFamily="34" charset="0"/>
              <a:cs typeface="Dekko" panose="020B0604020202020204" charset="0"/>
            </a:endParaRPr>
          </a:p>
          <a:p>
            <a:pPr algn="ctr">
              <a:lnSpc>
                <a:spcPts val="12319"/>
              </a:lnSpc>
              <a:spcBef>
                <a:spcPct val="0"/>
              </a:spcBef>
            </a:pP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8799" spc="290" dirty="0">
              <a:solidFill>
                <a:srgbClr val="000000"/>
              </a:solidFill>
              <a:latin typeface="Ballpoint"/>
            </a:endParaRPr>
          </a:p>
        </p:txBody>
      </p:sp>
      <p:sp>
        <p:nvSpPr>
          <p:cNvPr id="11" name="TextBox 11"/>
          <p:cNvSpPr txBox="1"/>
          <p:nvPr/>
        </p:nvSpPr>
        <p:spPr>
          <a:xfrm rot="58643">
            <a:off x="3954141" y="7556974"/>
            <a:ext cx="2426995" cy="461665"/>
          </a:xfrm>
          <a:prstGeom prst="rect">
            <a:avLst/>
          </a:prstGeom>
        </p:spPr>
        <p:txBody>
          <a:bodyPr wrap="square"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177305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463109" y="193675"/>
            <a:ext cx="13361782" cy="4563429"/>
          </a:xfrm>
          <a:prstGeom prst="rect">
            <a:avLst/>
          </a:prstGeom>
        </p:spPr>
        <p:txBody>
          <a:bodyPr lIns="0" tIns="0" rIns="0" bIns="0" rtlCol="0" anchor="t">
            <a:spAutoFit/>
          </a:bodyPr>
          <a:lstStyle/>
          <a:p>
            <a:pPr algn="ctr">
              <a:lnSpc>
                <a:spcPts val="12319"/>
              </a:lnSpc>
              <a:spcBef>
                <a:spcPct val="0"/>
              </a:spcBef>
            </a:pPr>
            <a:r>
              <a:rPr lang="en-US" sz="2800" b="1" dirty="0">
                <a:effectLst/>
                <a:latin typeface="Aharoni" panose="02010803020104030203" pitchFamily="2" charset="-79"/>
                <a:ea typeface="Calibri" panose="020F0502020204030204" pitchFamily="34" charset="0"/>
                <a:cs typeface="Aharoni" panose="02010803020104030203" pitchFamily="2" charset="-79"/>
              </a:rPr>
              <a:t>[3</a:t>
            </a:r>
            <a:r>
              <a:rPr lang="en-US" sz="2600" b="1" u="sng" dirty="0">
                <a:effectLst/>
                <a:latin typeface="Aharoni" panose="02010803020104030203" pitchFamily="2" charset="-79"/>
                <a:ea typeface="Calibri" panose="020F0502020204030204" pitchFamily="34" charset="0"/>
                <a:cs typeface="Aharoni" panose="02010803020104030203" pitchFamily="2" charset="-79"/>
              </a:rPr>
              <a:t>] Paper Title: "Real-time Water Quality Monitoring using IoT and Machine Learning"</a:t>
            </a:r>
            <a:endParaRPr lang="en-IN" sz="2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8799" spc="290" dirty="0">
              <a:solidFill>
                <a:srgbClr val="000000"/>
              </a:solidFill>
              <a:latin typeface="Ballpoint"/>
            </a:endParaRPr>
          </a:p>
        </p:txBody>
      </p:sp>
      <p:sp>
        <p:nvSpPr>
          <p:cNvPr id="8" name="TextBox 8"/>
          <p:cNvSpPr txBox="1"/>
          <p:nvPr/>
        </p:nvSpPr>
        <p:spPr>
          <a:xfrm>
            <a:off x="2667000" y="2247696"/>
            <a:ext cx="13157891" cy="6213239"/>
          </a:xfrm>
          <a:prstGeom prst="rect">
            <a:avLst/>
          </a:prstGeom>
        </p:spPr>
        <p:txBody>
          <a:bodyPr wrap="square" lIns="0" tIns="0" rIns="0" bIns="0" rtlCol="0" anchor="t">
            <a:spAutoFit/>
          </a:bodyPr>
          <a:lstStyle/>
          <a:p>
            <a:pPr algn="just">
              <a:lnSpc>
                <a:spcPct val="150000"/>
              </a:lnSpc>
            </a:pPr>
            <a:r>
              <a:rPr lang="en-US" sz="3400" b="1" dirty="0">
                <a:solidFill>
                  <a:srgbClr val="000000"/>
                </a:solidFill>
                <a:latin typeface="Aharoni" panose="02010803020104030203" pitchFamily="2" charset="-79"/>
                <a:cs typeface="Aharoni" panose="02010803020104030203" pitchFamily="2" charset="-79"/>
              </a:rPr>
              <a:t>Description:</a:t>
            </a:r>
          </a:p>
          <a:p>
            <a:pPr algn="just">
              <a:lnSpc>
                <a:spcPct val="150000"/>
              </a:lnSpc>
            </a:pPr>
            <a:r>
              <a:rPr lang="en-US" sz="3400" dirty="0">
                <a:solidFill>
                  <a:srgbClr val="000000"/>
                </a:solidFill>
                <a:latin typeface="Dekko" panose="020B0604020202020204" charset="0"/>
                <a:cs typeface="Dekko" panose="020B0604020202020204" charset="0"/>
              </a:rPr>
              <a:t>The paper "Real-time </a:t>
            </a:r>
            <a:r>
              <a:rPr lang="en-US" sz="3200" dirty="0">
                <a:solidFill>
                  <a:srgbClr val="000000"/>
                </a:solidFill>
                <a:latin typeface="Dekko" panose="020B0604020202020204" charset="0"/>
                <a:cs typeface="Dekko" panose="020B0604020202020204" charset="0"/>
              </a:rPr>
              <a:t>Water Quality Monitoring </a:t>
            </a:r>
            <a:r>
              <a:rPr lang="en-US" sz="3400" dirty="0">
                <a:solidFill>
                  <a:srgbClr val="000000"/>
                </a:solidFill>
                <a:latin typeface="Dekko" panose="020B0604020202020204" charset="0"/>
                <a:cs typeface="Dekko" panose="020B0604020202020204" charset="0"/>
              </a:rPr>
              <a:t>using IoT and Machine Learning" focuses on the integration of Internet of Things (IoT) technology and machine learning to enable real-time monitoring and assessment of water quality. The study explores how IoT sensors collect continuous data from various water sources, and machine learning algorithms process this data to provide real-time insights and early warnings regarding water quality issues.</a:t>
            </a:r>
          </a:p>
        </p:txBody>
      </p:sp>
      <p:sp>
        <p:nvSpPr>
          <p:cNvPr id="11" name="TextBox 11"/>
          <p:cNvSpPr txBox="1"/>
          <p:nvPr/>
        </p:nvSpPr>
        <p:spPr>
          <a:xfrm rot="58643">
            <a:off x="3954141" y="7556974"/>
            <a:ext cx="2426995" cy="461665"/>
          </a:xfrm>
          <a:prstGeom prst="rect">
            <a:avLst/>
          </a:prstGeom>
        </p:spPr>
        <p:txBody>
          <a:bodyPr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1122236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463109" y="193675"/>
            <a:ext cx="13361782" cy="11023274"/>
          </a:xfrm>
          <a:prstGeom prst="rect">
            <a:avLst/>
          </a:prstGeom>
        </p:spPr>
        <p:txBody>
          <a:bodyPr lIns="0" tIns="0" rIns="0" bIns="0" rtlCol="0" anchor="t">
            <a:spAutoFit/>
          </a:bodyPr>
          <a:lstStyle/>
          <a:p>
            <a:pPr>
              <a:lnSpc>
                <a:spcPts val="12319"/>
              </a:lnSpc>
              <a:spcBef>
                <a:spcPct val="0"/>
              </a:spcBef>
            </a:pPr>
            <a:r>
              <a:rPr lang="en-US" sz="2800" b="1" u="sng" dirty="0">
                <a:latin typeface="Aharoni" panose="02010803020104030203" pitchFamily="2" charset="-79"/>
                <a:ea typeface="Calibri" panose="020F0502020204030204" pitchFamily="34" charset="0"/>
                <a:cs typeface="Aharoni" panose="02010803020104030203" pitchFamily="2" charset="-79"/>
              </a:rPr>
              <a:t>MERITS:</a:t>
            </a: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Integrates IoT (Internet of Things) with machine learning for real-time monitoring.</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Addresses the need for continuous data collection and analysis.</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Discusses the potential for remote monitoring and control.</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endParaRPr lang="en-US"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r>
              <a:rPr lang="en-US" sz="2800" b="1" u="sng" dirty="0">
                <a:latin typeface="Aharoni" panose="02010803020104030203" pitchFamily="2" charset="-79"/>
                <a:ea typeface="Calibri" panose="020F0502020204030204" pitchFamily="34" charset="0"/>
                <a:cs typeface="Aharoni" panose="02010803020104030203" pitchFamily="2" charset="-79"/>
              </a:rPr>
              <a:t>DEMERITS:</a:t>
            </a: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Focuses more on the technical aspects of IoT implementation.</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Limited discussion of the specific machine learning algorithms used.</a:t>
            </a:r>
            <a:endParaRPr lang="en-IN" sz="3200" dirty="0">
              <a:latin typeface="Dekko" panose="020B0604020202020204" charset="0"/>
              <a:ea typeface="Calibri" panose="020F0502020204030204" pitchFamily="34" charset="0"/>
              <a:cs typeface="Dekko" panose="020B060402020202020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800" b="1" u="sng" dirty="0">
              <a:latin typeface="Aharoni" panose="02010803020104030203" pitchFamily="2" charset="-79"/>
              <a:ea typeface="Calibri" panose="020F0502020204030204" pitchFamily="34" charset="0"/>
              <a:cs typeface="Aharoni" panose="02010803020104030203" pitchFamily="2" charset="-79"/>
            </a:endParaRPr>
          </a:p>
          <a:p>
            <a:pPr algn="just">
              <a:lnSpc>
                <a:spcPct val="107000"/>
              </a:lnSpc>
              <a:spcAft>
                <a:spcPts val="800"/>
              </a:spcAft>
            </a:pPr>
            <a:endParaRPr lang="en-IN" sz="3200" dirty="0">
              <a:effectLst/>
              <a:latin typeface="Dekko" panose="020B0604020202020204" charset="0"/>
              <a:ea typeface="Calibri" panose="020F0502020204030204" pitchFamily="34" charset="0"/>
              <a:cs typeface="Dekko" panose="020B0604020202020204" charset="0"/>
            </a:endParaRPr>
          </a:p>
          <a:p>
            <a:pPr algn="ctr">
              <a:lnSpc>
                <a:spcPts val="12319"/>
              </a:lnSpc>
              <a:spcBef>
                <a:spcPct val="0"/>
              </a:spcBef>
            </a:pP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8799" spc="290" dirty="0">
              <a:solidFill>
                <a:srgbClr val="000000"/>
              </a:solidFill>
              <a:latin typeface="Ballpoint"/>
            </a:endParaRPr>
          </a:p>
        </p:txBody>
      </p:sp>
      <p:sp>
        <p:nvSpPr>
          <p:cNvPr id="11" name="TextBox 11"/>
          <p:cNvSpPr txBox="1"/>
          <p:nvPr/>
        </p:nvSpPr>
        <p:spPr>
          <a:xfrm rot="58643">
            <a:off x="3954141" y="7556974"/>
            <a:ext cx="2426995" cy="461665"/>
          </a:xfrm>
          <a:prstGeom prst="rect">
            <a:avLst/>
          </a:prstGeom>
        </p:spPr>
        <p:txBody>
          <a:bodyPr wrap="square"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183470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66800" y="-182810"/>
            <a:ext cx="16687800" cy="7718139"/>
          </a:xfrm>
          <a:prstGeom prst="rect">
            <a:avLst/>
          </a:prstGeom>
        </p:spPr>
        <p:txBody>
          <a:bodyPr wrap="square" lIns="0" tIns="0" rIns="0" bIns="0" rtlCol="0" anchor="t">
            <a:spAutoFit/>
          </a:bodyPr>
          <a:lstStyle/>
          <a:p>
            <a:pPr algn="ctr">
              <a:lnSpc>
                <a:spcPts val="12319"/>
              </a:lnSpc>
              <a:spcBef>
                <a:spcPct val="0"/>
              </a:spcBef>
            </a:pPr>
            <a:r>
              <a:rPr lang="en-US" sz="2800" b="1" dirty="0">
                <a:effectLst/>
                <a:latin typeface="Aharoni" panose="02010803020104030203" pitchFamily="2" charset="-79"/>
                <a:ea typeface="Calibri" panose="020F0502020204030204" pitchFamily="34" charset="0"/>
                <a:cs typeface="Aharoni" panose="02010803020104030203" pitchFamily="2" charset="-79"/>
              </a:rPr>
              <a:t>[4</a:t>
            </a:r>
            <a:r>
              <a:rPr lang="en-US" sz="2800" b="1" u="sng" dirty="0">
                <a:effectLst/>
                <a:latin typeface="Aharoni" panose="02010803020104030203" pitchFamily="2" charset="-79"/>
                <a:ea typeface="Calibri" panose="020F0502020204030204" pitchFamily="34" charset="0"/>
                <a:cs typeface="Aharoni" panose="02010803020104030203" pitchFamily="2" charset="-79"/>
              </a:rPr>
              <a:t>] Paper Title: "Comparison of Machine Learning Models for Water Quality Prediction</a:t>
            </a:r>
            <a:endParaRPr lang="en-US" sz="4400" spc="290" dirty="0">
              <a:solidFill>
                <a:srgbClr val="000000"/>
              </a:solidFill>
              <a:latin typeface="Ballpoint"/>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8800" spc="290" dirty="0">
              <a:solidFill>
                <a:srgbClr val="000000"/>
              </a:solidFill>
              <a:latin typeface="Ballpoint"/>
            </a:endParaRPr>
          </a:p>
        </p:txBody>
      </p:sp>
      <p:sp>
        <p:nvSpPr>
          <p:cNvPr id="8" name="TextBox 8"/>
          <p:cNvSpPr txBox="1"/>
          <p:nvPr/>
        </p:nvSpPr>
        <p:spPr>
          <a:xfrm>
            <a:off x="2514600" y="1714082"/>
            <a:ext cx="13310291" cy="6998070"/>
          </a:xfrm>
          <a:prstGeom prst="rect">
            <a:avLst/>
          </a:prstGeom>
        </p:spPr>
        <p:txBody>
          <a:bodyPr wrap="square" lIns="0" tIns="0" rIns="0" bIns="0" rtlCol="0" anchor="t">
            <a:spAutoFit/>
          </a:bodyPr>
          <a:lstStyle/>
          <a:p>
            <a:pPr algn="just">
              <a:lnSpc>
                <a:spcPct val="150000"/>
              </a:lnSpc>
            </a:pPr>
            <a:r>
              <a:rPr lang="en-US" sz="3400" b="1" dirty="0">
                <a:solidFill>
                  <a:srgbClr val="000000"/>
                </a:solidFill>
                <a:latin typeface="Aharoni" panose="02010803020104030203" pitchFamily="2" charset="-79"/>
                <a:cs typeface="Aharoni" panose="02010803020104030203" pitchFamily="2" charset="-79"/>
              </a:rPr>
              <a:t>Description:</a:t>
            </a:r>
          </a:p>
          <a:p>
            <a:pPr algn="just">
              <a:lnSpc>
                <a:spcPct val="150000"/>
              </a:lnSpc>
            </a:pPr>
            <a:r>
              <a:rPr lang="en-US" sz="3400" dirty="0">
                <a:solidFill>
                  <a:srgbClr val="000000"/>
                </a:solidFill>
                <a:latin typeface="Dekko" panose="020B0604020202020204" charset="0"/>
                <a:cs typeface="Dekko" panose="020B0604020202020204" charset="0"/>
              </a:rPr>
              <a:t>The paper "Comparison of Machine Learning Models for Water Quality Prediction" aims to assess and compare the performance of different machine learning models in predicting water quality. It presents a comprehensive analysis of various machine learning algorithms, evaluating their effectiveness in modeling and predicting water quality parameters. The paper provides insights into the advantages and disadvantages of each model to guide researchers and practitioners in selecting appropriate approaches.</a:t>
            </a:r>
          </a:p>
        </p:txBody>
      </p:sp>
      <p:sp>
        <p:nvSpPr>
          <p:cNvPr id="11" name="TextBox 11"/>
          <p:cNvSpPr txBox="1"/>
          <p:nvPr/>
        </p:nvSpPr>
        <p:spPr>
          <a:xfrm rot="58643">
            <a:off x="3954141" y="7556974"/>
            <a:ext cx="2426995" cy="461665"/>
          </a:xfrm>
          <a:prstGeom prst="rect">
            <a:avLst/>
          </a:prstGeom>
        </p:spPr>
        <p:txBody>
          <a:bodyPr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280808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463109" y="193675"/>
            <a:ext cx="13361782" cy="11550213"/>
          </a:xfrm>
          <a:prstGeom prst="rect">
            <a:avLst/>
          </a:prstGeom>
        </p:spPr>
        <p:txBody>
          <a:bodyPr lIns="0" tIns="0" rIns="0" bIns="0" rtlCol="0" anchor="t">
            <a:spAutoFit/>
          </a:bodyPr>
          <a:lstStyle/>
          <a:p>
            <a:pPr>
              <a:lnSpc>
                <a:spcPts val="12319"/>
              </a:lnSpc>
              <a:spcBef>
                <a:spcPct val="0"/>
              </a:spcBef>
            </a:pPr>
            <a:r>
              <a:rPr lang="en-US" sz="2800" b="1" u="sng" dirty="0">
                <a:latin typeface="Aharoni" panose="02010803020104030203" pitchFamily="2" charset="-79"/>
                <a:ea typeface="Calibri" panose="020F0502020204030204" pitchFamily="34" charset="0"/>
                <a:cs typeface="Aharoni" panose="02010803020104030203" pitchFamily="2" charset="-79"/>
              </a:rPr>
              <a:t>MERITS:</a:t>
            </a: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Provides a comparative analysis of different machine learning models.</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Evaluates the performance of these models on a variety of water quality parameters.</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Discusses the advantages and disadvantages of each model.</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endParaRPr lang="en-US"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r>
              <a:rPr lang="en-US" sz="2800" b="1" u="sng" dirty="0">
                <a:latin typeface="Aharoni" panose="02010803020104030203" pitchFamily="2" charset="-79"/>
                <a:ea typeface="Calibri" panose="020F0502020204030204" pitchFamily="34" charset="0"/>
                <a:cs typeface="Aharoni" panose="02010803020104030203" pitchFamily="2" charset="-79"/>
              </a:rPr>
              <a:t>DEMERITS:</a:t>
            </a: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May not delve deeply into the domain-specific challenges of water quality assessment.</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Could benefit from more practical applications and case studies.</a:t>
            </a:r>
            <a:endParaRPr lang="en-IN" sz="3200" dirty="0">
              <a:latin typeface="Dekko" panose="020B0604020202020204" charset="0"/>
              <a:ea typeface="Calibri" panose="020F0502020204030204" pitchFamily="34" charset="0"/>
              <a:cs typeface="Dekko" panose="020B060402020202020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800" b="1" u="sng" dirty="0">
              <a:latin typeface="Aharoni" panose="02010803020104030203" pitchFamily="2" charset="-79"/>
              <a:ea typeface="Calibri" panose="020F0502020204030204" pitchFamily="34" charset="0"/>
              <a:cs typeface="Aharoni" panose="02010803020104030203" pitchFamily="2" charset="-79"/>
            </a:endParaRPr>
          </a:p>
          <a:p>
            <a:pPr algn="just">
              <a:lnSpc>
                <a:spcPct val="107000"/>
              </a:lnSpc>
              <a:spcAft>
                <a:spcPts val="800"/>
              </a:spcAft>
            </a:pPr>
            <a:endParaRPr lang="en-IN" sz="3200" dirty="0">
              <a:effectLst/>
              <a:latin typeface="Dekko" panose="020B0604020202020204" charset="0"/>
              <a:ea typeface="Calibri" panose="020F0502020204030204" pitchFamily="34" charset="0"/>
              <a:cs typeface="Dekko" panose="020B0604020202020204" charset="0"/>
            </a:endParaRPr>
          </a:p>
          <a:p>
            <a:pPr algn="ctr">
              <a:lnSpc>
                <a:spcPts val="12319"/>
              </a:lnSpc>
              <a:spcBef>
                <a:spcPct val="0"/>
              </a:spcBef>
            </a:pP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8799" spc="290" dirty="0">
              <a:solidFill>
                <a:srgbClr val="000000"/>
              </a:solidFill>
              <a:latin typeface="Ballpoint"/>
            </a:endParaRPr>
          </a:p>
        </p:txBody>
      </p:sp>
      <p:sp>
        <p:nvSpPr>
          <p:cNvPr id="11" name="TextBox 11"/>
          <p:cNvSpPr txBox="1"/>
          <p:nvPr/>
        </p:nvSpPr>
        <p:spPr>
          <a:xfrm rot="58643">
            <a:off x="3954141" y="7556974"/>
            <a:ext cx="2426995" cy="461665"/>
          </a:xfrm>
          <a:prstGeom prst="rect">
            <a:avLst/>
          </a:prstGeom>
        </p:spPr>
        <p:txBody>
          <a:bodyPr wrap="square"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510420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66800" y="-182810"/>
            <a:ext cx="16687800" cy="2852704"/>
          </a:xfrm>
          <a:prstGeom prst="rect">
            <a:avLst/>
          </a:prstGeom>
        </p:spPr>
        <p:txBody>
          <a:bodyPr wrap="square" lIns="0" tIns="0" rIns="0" bIns="0" rtlCol="0" anchor="t">
            <a:spAutoFit/>
          </a:bodyPr>
          <a:lstStyle/>
          <a:p>
            <a:pPr algn="ctr">
              <a:lnSpc>
                <a:spcPts val="12319"/>
              </a:lnSpc>
              <a:spcBef>
                <a:spcPct val="0"/>
              </a:spcBef>
            </a:pPr>
            <a:r>
              <a:rPr lang="en-US" sz="3200" b="1" dirty="0">
                <a:effectLst/>
                <a:latin typeface="Aharoni" panose="02010803020104030203" pitchFamily="2" charset="-79"/>
                <a:ea typeface="Calibri" panose="020F0502020204030204" pitchFamily="34" charset="0"/>
                <a:cs typeface="Aharoni" panose="02010803020104030203" pitchFamily="2" charset="-79"/>
              </a:rPr>
              <a:t>[5</a:t>
            </a:r>
            <a:r>
              <a:rPr lang="en-US" sz="3200" b="1" u="sng" dirty="0">
                <a:effectLst/>
                <a:latin typeface="Aharoni" panose="02010803020104030203" pitchFamily="2" charset="-79"/>
                <a:ea typeface="Calibri" panose="020F0502020204030204" pitchFamily="34" charset="0"/>
                <a:cs typeface="Aharoni" panose="02010803020104030203" pitchFamily="2" charset="-79"/>
              </a:rPr>
              <a:t>] Paper Title: Machine Learning-based Early Warning System for Water Quality</a:t>
            </a:r>
            <a:endParaRPr lang="en-IN" sz="32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4400" spc="290" dirty="0">
              <a:solidFill>
                <a:srgbClr val="000000"/>
              </a:solidFill>
              <a:latin typeface="Ballpoint"/>
            </a:endParaRPr>
          </a:p>
        </p:txBody>
      </p:sp>
      <p:sp>
        <p:nvSpPr>
          <p:cNvPr id="8" name="TextBox 8"/>
          <p:cNvSpPr txBox="1"/>
          <p:nvPr/>
        </p:nvSpPr>
        <p:spPr>
          <a:xfrm>
            <a:off x="2286000" y="1790701"/>
            <a:ext cx="13538891" cy="5428409"/>
          </a:xfrm>
          <a:prstGeom prst="rect">
            <a:avLst/>
          </a:prstGeom>
        </p:spPr>
        <p:txBody>
          <a:bodyPr wrap="square" lIns="0" tIns="0" rIns="0" bIns="0" rtlCol="0" anchor="t">
            <a:spAutoFit/>
          </a:bodyPr>
          <a:lstStyle/>
          <a:p>
            <a:pPr algn="just">
              <a:lnSpc>
                <a:spcPct val="150000"/>
              </a:lnSpc>
            </a:pPr>
            <a:r>
              <a:rPr lang="en-US" sz="3400" b="1" dirty="0">
                <a:solidFill>
                  <a:srgbClr val="000000"/>
                </a:solidFill>
                <a:latin typeface="Aharoni" panose="02010803020104030203" pitchFamily="2" charset="-79"/>
                <a:cs typeface="Aharoni" panose="02010803020104030203" pitchFamily="2" charset="-79"/>
              </a:rPr>
              <a:t>Description:</a:t>
            </a:r>
          </a:p>
          <a:p>
            <a:pPr algn="just">
              <a:lnSpc>
                <a:spcPct val="150000"/>
              </a:lnSpc>
            </a:pPr>
            <a:r>
              <a:rPr lang="en-US" sz="3400" dirty="0">
                <a:solidFill>
                  <a:srgbClr val="000000"/>
                </a:solidFill>
                <a:latin typeface="Dekko" panose="020B0604020202020204" charset="0"/>
                <a:cs typeface="Dekko" panose="020B0604020202020204" charset="0"/>
              </a:rPr>
              <a:t>The paper "Machine Learning-based Early Warning System for Water Quality" focuses on the development of an early warning system that utilizes machine learning techniques to detect and predict water quality issues in advance. The study explores the importance of timely interventions to prevent water borne diseases and environmental damage. It presents a case study demonstrating the effectiveness of the proposed early warning system.</a:t>
            </a:r>
          </a:p>
        </p:txBody>
      </p:sp>
      <p:sp>
        <p:nvSpPr>
          <p:cNvPr id="11" name="TextBox 11"/>
          <p:cNvSpPr txBox="1"/>
          <p:nvPr/>
        </p:nvSpPr>
        <p:spPr>
          <a:xfrm rot="58643">
            <a:off x="3954141" y="7556974"/>
            <a:ext cx="2426995" cy="461665"/>
          </a:xfrm>
          <a:prstGeom prst="rect">
            <a:avLst/>
          </a:prstGeom>
        </p:spPr>
        <p:txBody>
          <a:bodyPr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62296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463109" y="193675"/>
            <a:ext cx="13361782" cy="12834667"/>
          </a:xfrm>
          <a:prstGeom prst="rect">
            <a:avLst/>
          </a:prstGeom>
        </p:spPr>
        <p:txBody>
          <a:bodyPr lIns="0" tIns="0" rIns="0" bIns="0" rtlCol="0" anchor="t">
            <a:spAutoFit/>
          </a:bodyPr>
          <a:lstStyle/>
          <a:p>
            <a:pPr>
              <a:lnSpc>
                <a:spcPts val="12319"/>
              </a:lnSpc>
              <a:spcBef>
                <a:spcPct val="0"/>
              </a:spcBef>
            </a:pPr>
            <a:r>
              <a:rPr lang="en-US" sz="2800" b="1" u="sng" dirty="0">
                <a:latin typeface="Aharoni" panose="02010803020104030203" pitchFamily="2" charset="-79"/>
                <a:ea typeface="Calibri" panose="020F0502020204030204" pitchFamily="34" charset="0"/>
                <a:cs typeface="Aharoni" panose="02010803020104030203" pitchFamily="2" charset="-79"/>
              </a:rPr>
              <a:t>MERITS:</a:t>
            </a: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Emphasizes the development of an early warning system, which can be crucial for preventing waterborne diseases.</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Discusses the potential for timely interventions in case of water quality degradation.</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Presents a case study demonstrating the effectiveness of the proposed system.</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endParaRPr lang="en-US"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r>
              <a:rPr lang="en-US" sz="2800" b="1" u="sng" dirty="0">
                <a:latin typeface="Aharoni" panose="02010803020104030203" pitchFamily="2" charset="-79"/>
                <a:ea typeface="Calibri" panose="020F0502020204030204" pitchFamily="34" charset="0"/>
                <a:cs typeface="Aharoni" panose="02010803020104030203" pitchFamily="2" charset="-79"/>
              </a:rPr>
              <a:t>DEMERITS:</a:t>
            </a: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Primarily focuses on early warning rather than comprehensive water quality assessment.</a:t>
            </a:r>
            <a:endParaRPr lang="en-IN" sz="3200" dirty="0">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latin typeface="Dekko" panose="020B0604020202020204" charset="0"/>
                <a:ea typeface="Calibri" panose="020F0502020204030204" pitchFamily="34" charset="0"/>
                <a:cs typeface="Dekko" panose="020B0604020202020204" charset="0"/>
              </a:rPr>
              <a:t>The case study might be limited in scope and applicability.</a:t>
            </a:r>
            <a:endParaRPr lang="en-IN" sz="3200" dirty="0">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endParaRPr lang="en-IN" sz="3200" dirty="0">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endParaRPr lang="en-US" sz="2800" b="1" u="sng" dirty="0">
              <a:latin typeface="Aharoni" panose="02010803020104030203" pitchFamily="2" charset="-79"/>
              <a:ea typeface="Calibri" panose="020F0502020204030204" pitchFamily="34" charset="0"/>
              <a:cs typeface="Aharoni" panose="02010803020104030203" pitchFamily="2" charset="-79"/>
            </a:endParaRPr>
          </a:p>
          <a:p>
            <a:pPr algn="just">
              <a:lnSpc>
                <a:spcPct val="107000"/>
              </a:lnSpc>
              <a:spcAft>
                <a:spcPts val="800"/>
              </a:spcAft>
            </a:pPr>
            <a:endParaRPr lang="en-IN" sz="3200" dirty="0">
              <a:effectLst/>
              <a:latin typeface="Dekko" panose="020B0604020202020204" charset="0"/>
              <a:ea typeface="Calibri" panose="020F0502020204030204" pitchFamily="34" charset="0"/>
              <a:cs typeface="Dekko" panose="020B0604020202020204" charset="0"/>
            </a:endParaRPr>
          </a:p>
          <a:p>
            <a:pPr algn="ctr">
              <a:lnSpc>
                <a:spcPts val="12319"/>
              </a:lnSpc>
              <a:spcBef>
                <a:spcPct val="0"/>
              </a:spcBef>
            </a:pP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8799" spc="290" dirty="0">
              <a:solidFill>
                <a:srgbClr val="000000"/>
              </a:solidFill>
              <a:latin typeface="Ballpoint"/>
            </a:endParaRPr>
          </a:p>
        </p:txBody>
      </p:sp>
      <p:sp>
        <p:nvSpPr>
          <p:cNvPr id="11" name="TextBox 11"/>
          <p:cNvSpPr txBox="1"/>
          <p:nvPr/>
        </p:nvSpPr>
        <p:spPr>
          <a:xfrm rot="58643">
            <a:off x="3954141" y="7556974"/>
            <a:ext cx="2426995" cy="461665"/>
          </a:xfrm>
          <a:prstGeom prst="rect">
            <a:avLst/>
          </a:prstGeom>
        </p:spPr>
        <p:txBody>
          <a:bodyPr wrap="square"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2755974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976154">
            <a:off x="1971508" y="-2689905"/>
            <a:ext cx="14344983" cy="18219679"/>
          </a:xfrm>
          <a:custGeom>
            <a:avLst/>
            <a:gdLst/>
            <a:ahLst/>
            <a:cxnLst/>
            <a:rect l="l" t="t" r="r" b="b"/>
            <a:pathLst>
              <a:path w="14344983" h="18219679">
                <a:moveTo>
                  <a:pt x="0" y="0"/>
                </a:moveTo>
                <a:lnTo>
                  <a:pt x="14344984" y="0"/>
                </a:lnTo>
                <a:lnTo>
                  <a:pt x="14344984" y="18219678"/>
                </a:lnTo>
                <a:lnTo>
                  <a:pt x="0" y="18219678"/>
                </a:lnTo>
                <a:lnTo>
                  <a:pt x="0" y="0"/>
                </a:lnTo>
                <a:close/>
              </a:path>
            </a:pathLst>
          </a:custGeom>
          <a:blipFill>
            <a:blip r:embed="rId3"/>
            <a:stretch>
              <a:fillRect/>
            </a:stretch>
          </a:blipFill>
        </p:spPr>
        <p:txBody>
          <a:bodyPr/>
          <a:lstStyle/>
          <a:p>
            <a:endParaRPr lang="en-IN"/>
          </a:p>
        </p:txBody>
      </p:sp>
      <p:sp>
        <p:nvSpPr>
          <p:cNvPr id="7" name="Freeform 7"/>
          <p:cNvSpPr/>
          <p:nvPr/>
        </p:nvSpPr>
        <p:spPr>
          <a:xfrm>
            <a:off x="2541580" y="2041889"/>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994156" y="2017418"/>
            <a:ext cx="6299688" cy="2519875"/>
          </a:xfrm>
          <a:custGeom>
            <a:avLst/>
            <a:gdLst/>
            <a:ahLst/>
            <a:cxnLst/>
            <a:rect l="l" t="t" r="r" b="b"/>
            <a:pathLst>
              <a:path w="6299688" h="2519875">
                <a:moveTo>
                  <a:pt x="0" y="0"/>
                </a:moveTo>
                <a:lnTo>
                  <a:pt x="6299688" y="0"/>
                </a:lnTo>
                <a:lnTo>
                  <a:pt x="6299688" y="2519875"/>
                </a:lnTo>
                <a:lnTo>
                  <a:pt x="0" y="25198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TextBox 9"/>
          <p:cNvSpPr txBox="1"/>
          <p:nvPr/>
        </p:nvSpPr>
        <p:spPr>
          <a:xfrm>
            <a:off x="5311545" y="1584689"/>
            <a:ext cx="7664910" cy="2290371"/>
          </a:xfrm>
          <a:prstGeom prst="rect">
            <a:avLst/>
          </a:prstGeom>
        </p:spPr>
        <p:txBody>
          <a:bodyPr lIns="0" tIns="0" rIns="0" bIns="0" rtlCol="0" anchor="t">
            <a:spAutoFit/>
          </a:bodyPr>
          <a:lstStyle/>
          <a:p>
            <a:pPr algn="ctr">
              <a:lnSpc>
                <a:spcPts val="20022"/>
              </a:lnSpc>
              <a:spcBef>
                <a:spcPct val="0"/>
              </a:spcBef>
            </a:pPr>
            <a:r>
              <a:rPr lang="en-US" sz="14301" spc="314" dirty="0">
                <a:solidFill>
                  <a:srgbClr val="000000"/>
                </a:solidFill>
                <a:latin typeface="Ballpoint"/>
              </a:rPr>
              <a:t>flowchart</a:t>
            </a:r>
          </a:p>
        </p:txBody>
      </p:sp>
      <p:sp>
        <p:nvSpPr>
          <p:cNvPr id="16" name="Freeform 16"/>
          <p:cNvSpPr/>
          <p:nvPr/>
        </p:nvSpPr>
        <p:spPr>
          <a:xfrm rot="740594">
            <a:off x="15054852" y="2731486"/>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9" name="Picture 18">
            <a:extLst>
              <a:ext uri="{FF2B5EF4-FFF2-40B4-BE49-F238E27FC236}">
                <a16:creationId xmlns:a16="http://schemas.microsoft.com/office/drawing/2014/main" id="{342B2059-19C1-FD7D-1D07-78E2894B6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3001" y="5139873"/>
            <a:ext cx="12141996" cy="4544547"/>
          </a:xfrm>
          <a:prstGeom prst="rect">
            <a:avLst/>
          </a:prstGeom>
        </p:spPr>
      </p:pic>
    </p:spTree>
    <p:extLst>
      <p:ext uri="{BB962C8B-B14F-4D97-AF65-F5344CB8AC3E}">
        <p14:creationId xmlns:p14="http://schemas.microsoft.com/office/powerpoint/2010/main" val="35542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114411">
            <a:off x="696085" y="1031577"/>
            <a:ext cx="9498257" cy="13605495"/>
          </a:xfrm>
          <a:custGeom>
            <a:avLst/>
            <a:gdLst/>
            <a:ahLst/>
            <a:cxnLst/>
            <a:rect l="l" t="t" r="r" b="b"/>
            <a:pathLst>
              <a:path w="9498257" h="13605495">
                <a:moveTo>
                  <a:pt x="0" y="0"/>
                </a:moveTo>
                <a:lnTo>
                  <a:pt x="9498256" y="0"/>
                </a:lnTo>
                <a:lnTo>
                  <a:pt x="9498256" y="13605495"/>
                </a:lnTo>
                <a:lnTo>
                  <a:pt x="0" y="13605495"/>
                </a:lnTo>
                <a:lnTo>
                  <a:pt x="0" y="0"/>
                </a:lnTo>
                <a:close/>
              </a:path>
            </a:pathLst>
          </a:custGeom>
          <a:blipFill>
            <a:blip r:embed="rId3"/>
            <a:stretch>
              <a:fillRect b="-8932"/>
            </a:stretch>
          </a:blipFill>
        </p:spPr>
        <p:txBody>
          <a:bodyPr/>
          <a:lstStyle/>
          <a:p>
            <a:endParaRPr lang="en-IN"/>
          </a:p>
        </p:txBody>
      </p:sp>
      <p:sp>
        <p:nvSpPr>
          <p:cNvPr id="4" name="Freeform 4"/>
          <p:cNvSpPr/>
          <p:nvPr/>
        </p:nvSpPr>
        <p:spPr>
          <a:xfrm rot="-533606">
            <a:off x="11963571" y="8874037"/>
            <a:ext cx="4838553" cy="955614"/>
          </a:xfrm>
          <a:custGeom>
            <a:avLst/>
            <a:gdLst/>
            <a:ahLst/>
            <a:cxnLst/>
            <a:rect l="l" t="t" r="r" b="b"/>
            <a:pathLst>
              <a:path w="4838553" h="955614">
                <a:moveTo>
                  <a:pt x="0" y="0"/>
                </a:moveTo>
                <a:lnTo>
                  <a:pt x="4838553" y="0"/>
                </a:lnTo>
                <a:lnTo>
                  <a:pt x="4838553" y="955614"/>
                </a:lnTo>
                <a:lnTo>
                  <a:pt x="0" y="955614"/>
                </a:lnTo>
                <a:lnTo>
                  <a:pt x="0" y="0"/>
                </a:lnTo>
                <a:close/>
              </a:path>
            </a:pathLst>
          </a:custGeom>
          <a:blipFill>
            <a:blip r:embed="rId4"/>
            <a:stretch>
              <a:fillRect/>
            </a:stretch>
          </a:blipFill>
        </p:spPr>
        <p:txBody>
          <a:bodyPr/>
          <a:lstStyle/>
          <a:p>
            <a:endParaRPr lang="en-IN"/>
          </a:p>
        </p:txBody>
      </p:sp>
      <p:grpSp>
        <p:nvGrpSpPr>
          <p:cNvPr id="5" name="Group 5"/>
          <p:cNvGrpSpPr>
            <a:grpSpLocks noChangeAspect="1"/>
          </p:cNvGrpSpPr>
          <p:nvPr/>
        </p:nvGrpSpPr>
        <p:grpSpPr>
          <a:xfrm rot="-439586">
            <a:off x="10787826" y="1179369"/>
            <a:ext cx="5854353" cy="8268182"/>
            <a:chOff x="0" y="0"/>
            <a:chExt cx="3267456" cy="4614672"/>
          </a:xfrm>
        </p:grpSpPr>
        <p:sp>
          <p:nvSpPr>
            <p:cNvPr id="6" name="Freeform 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txBody>
            <a:bodyPr/>
            <a:lstStyle/>
            <a:p>
              <a:endParaRPr lang="en-IN"/>
            </a:p>
          </p:txBody>
        </p:sp>
        <p:sp>
          <p:nvSpPr>
            <p:cNvPr id="7" name="Freeform 7"/>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blipFill>
              <a:blip r:embed="rId6"/>
              <a:stretch>
                <a:fillRect l="-7167" r="-7167"/>
              </a:stretch>
            </a:blipFill>
          </p:spPr>
          <p:txBody>
            <a:bodyPr/>
            <a:lstStyle/>
            <a:p>
              <a:endParaRPr lang="en-IN"/>
            </a:p>
          </p:txBody>
        </p:sp>
      </p:grpSp>
      <p:sp>
        <p:nvSpPr>
          <p:cNvPr id="8" name="Freeform 8"/>
          <p:cNvSpPr/>
          <p:nvPr/>
        </p:nvSpPr>
        <p:spPr>
          <a:xfrm rot="-10440318">
            <a:off x="15175589" y="537318"/>
            <a:ext cx="515542" cy="2100354"/>
          </a:xfrm>
          <a:custGeom>
            <a:avLst/>
            <a:gdLst/>
            <a:ahLst/>
            <a:cxnLst/>
            <a:rect l="l" t="t" r="r" b="b"/>
            <a:pathLst>
              <a:path w="515542" h="2100354">
                <a:moveTo>
                  <a:pt x="0" y="0"/>
                </a:moveTo>
                <a:lnTo>
                  <a:pt x="515542" y="0"/>
                </a:lnTo>
                <a:lnTo>
                  <a:pt x="515542" y="2100355"/>
                </a:lnTo>
                <a:lnTo>
                  <a:pt x="0" y="21003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flipH="1">
            <a:off x="15239958" y="2564487"/>
            <a:ext cx="5247851" cy="2366304"/>
          </a:xfrm>
          <a:custGeom>
            <a:avLst/>
            <a:gdLst/>
            <a:ahLst/>
            <a:cxnLst/>
            <a:rect l="l" t="t" r="r" b="b"/>
            <a:pathLst>
              <a:path w="5247851" h="2366304">
                <a:moveTo>
                  <a:pt x="5247850" y="0"/>
                </a:moveTo>
                <a:lnTo>
                  <a:pt x="0" y="0"/>
                </a:lnTo>
                <a:lnTo>
                  <a:pt x="0" y="2366303"/>
                </a:lnTo>
                <a:lnTo>
                  <a:pt x="5247850" y="2366303"/>
                </a:lnTo>
                <a:lnTo>
                  <a:pt x="52478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rot="-5325812">
            <a:off x="4719889" y="927920"/>
            <a:ext cx="667579" cy="5321282"/>
          </a:xfrm>
          <a:custGeom>
            <a:avLst/>
            <a:gdLst/>
            <a:ahLst/>
            <a:cxnLst/>
            <a:rect l="l" t="t" r="r" b="b"/>
            <a:pathLst>
              <a:path w="667579" h="5321282">
                <a:moveTo>
                  <a:pt x="0" y="0"/>
                </a:moveTo>
                <a:lnTo>
                  <a:pt x="667579" y="0"/>
                </a:lnTo>
                <a:lnTo>
                  <a:pt x="667579" y="5321282"/>
                </a:lnTo>
                <a:lnTo>
                  <a:pt x="0" y="5321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TextBox 11"/>
          <p:cNvSpPr txBox="1"/>
          <p:nvPr/>
        </p:nvSpPr>
        <p:spPr>
          <a:xfrm>
            <a:off x="1566994" y="3884436"/>
            <a:ext cx="7577006" cy="3462486"/>
          </a:xfrm>
          <a:prstGeom prst="rect">
            <a:avLst/>
          </a:prstGeom>
        </p:spPr>
        <p:txBody>
          <a:bodyPr lIns="0" tIns="0" rIns="0" bIns="0" rtlCol="0" anchor="t">
            <a:spAutoFit/>
          </a:bodyPr>
          <a:lstStyle/>
          <a:p>
            <a:pPr algn="ctr">
              <a:lnSpc>
                <a:spcPts val="5354"/>
              </a:lnSpc>
            </a:pPr>
            <a:r>
              <a:rPr lang="en-US" sz="3617" dirty="0">
                <a:solidFill>
                  <a:srgbClr val="000000"/>
                </a:solidFill>
                <a:latin typeface="Dekko"/>
              </a:rPr>
              <a:t>Programming language : Python</a:t>
            </a:r>
            <a:br>
              <a:rPr lang="en-US" sz="3617" dirty="0">
                <a:solidFill>
                  <a:srgbClr val="000000"/>
                </a:solidFill>
                <a:latin typeface="Dekko"/>
              </a:rPr>
            </a:br>
            <a:r>
              <a:rPr lang="en-US" sz="3617" dirty="0">
                <a:solidFill>
                  <a:srgbClr val="000000"/>
                </a:solidFill>
                <a:latin typeface="Dekko"/>
              </a:rPr>
              <a:t>IDE : </a:t>
            </a:r>
            <a:r>
              <a:rPr lang="en-US" sz="3617" dirty="0" err="1">
                <a:solidFill>
                  <a:srgbClr val="000000"/>
                </a:solidFill>
                <a:latin typeface="Dekko"/>
              </a:rPr>
              <a:t>Jupyter</a:t>
            </a:r>
            <a:r>
              <a:rPr lang="en-US" sz="3617" dirty="0">
                <a:solidFill>
                  <a:srgbClr val="000000"/>
                </a:solidFill>
                <a:latin typeface="Dekko"/>
              </a:rPr>
              <a:t> Notebook</a:t>
            </a:r>
            <a:br>
              <a:rPr lang="en-US" sz="3617" dirty="0">
                <a:solidFill>
                  <a:srgbClr val="000000"/>
                </a:solidFill>
                <a:latin typeface="Dekko"/>
              </a:rPr>
            </a:br>
            <a:r>
              <a:rPr lang="en-US" sz="3617" dirty="0">
                <a:solidFill>
                  <a:srgbClr val="000000"/>
                </a:solidFill>
                <a:latin typeface="Dekko"/>
              </a:rPr>
              <a:t>Front end : HTML, CSS, JS</a:t>
            </a:r>
            <a:br>
              <a:rPr lang="en-US" sz="3617" dirty="0">
                <a:solidFill>
                  <a:srgbClr val="000000"/>
                </a:solidFill>
                <a:latin typeface="Dekko"/>
              </a:rPr>
            </a:br>
            <a:r>
              <a:rPr lang="en-US" sz="3617" dirty="0">
                <a:solidFill>
                  <a:srgbClr val="000000"/>
                </a:solidFill>
                <a:latin typeface="Dekko"/>
              </a:rPr>
              <a:t>Algorithms : Decision tree, Random Forest</a:t>
            </a:r>
          </a:p>
        </p:txBody>
      </p:sp>
      <p:sp>
        <p:nvSpPr>
          <p:cNvPr id="12" name="TextBox 12"/>
          <p:cNvSpPr txBox="1"/>
          <p:nvPr/>
        </p:nvSpPr>
        <p:spPr>
          <a:xfrm>
            <a:off x="1387563" y="1913717"/>
            <a:ext cx="7756437" cy="1224694"/>
          </a:xfrm>
          <a:prstGeom prst="rect">
            <a:avLst/>
          </a:prstGeom>
        </p:spPr>
        <p:txBody>
          <a:bodyPr lIns="0" tIns="0" rIns="0" bIns="0" rtlCol="0" anchor="t">
            <a:spAutoFit/>
          </a:bodyPr>
          <a:lstStyle/>
          <a:p>
            <a:pPr algn="ctr">
              <a:lnSpc>
                <a:spcPts val="10676"/>
              </a:lnSpc>
              <a:spcBef>
                <a:spcPct val="0"/>
              </a:spcBef>
            </a:pPr>
            <a:r>
              <a:rPr lang="en-US" sz="7626" dirty="0">
                <a:solidFill>
                  <a:srgbClr val="000000"/>
                </a:solidFill>
                <a:latin typeface="Ballpoint"/>
              </a:rPr>
              <a:t>Tech Stack</a:t>
            </a:r>
          </a:p>
        </p:txBody>
      </p:sp>
      <p:sp>
        <p:nvSpPr>
          <p:cNvPr id="13" name="TextBox 13"/>
          <p:cNvSpPr txBox="1"/>
          <p:nvPr/>
        </p:nvSpPr>
        <p:spPr>
          <a:xfrm rot="-461096">
            <a:off x="11178375" y="7793201"/>
            <a:ext cx="5983013" cy="1185188"/>
          </a:xfrm>
          <a:prstGeom prst="rect">
            <a:avLst/>
          </a:prstGeom>
        </p:spPr>
        <p:txBody>
          <a:bodyPr lIns="0" tIns="0" rIns="0" bIns="0" rtlCol="0" anchor="t">
            <a:spAutoFit/>
          </a:bodyPr>
          <a:lstStyle/>
          <a:p>
            <a:pPr algn="ctr">
              <a:lnSpc>
                <a:spcPts val="8754"/>
              </a:lnSpc>
              <a:spcBef>
                <a:spcPct val="0"/>
              </a:spcBef>
            </a:pPr>
            <a:r>
              <a:rPr lang="en-US" sz="6253">
                <a:solidFill>
                  <a:srgbClr val="000000"/>
                </a:solidFill>
                <a:latin typeface="Ballpoint"/>
              </a:rPr>
              <a:t>‘’</a:t>
            </a:r>
          </a:p>
        </p:txBody>
      </p:sp>
    </p:spTree>
    <p:extLst>
      <p:ext uri="{BB962C8B-B14F-4D97-AF65-F5344CB8AC3E}">
        <p14:creationId xmlns:p14="http://schemas.microsoft.com/office/powerpoint/2010/main" val="71119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3"/>
            <a:stretch>
              <a:fillRect/>
            </a:stretch>
          </a:blipFill>
        </p:spPr>
        <p:txBody>
          <a:bodyPr/>
          <a:lstStyle/>
          <a:p>
            <a:endParaRPr lang="en-IN"/>
          </a:p>
        </p:txBody>
      </p:sp>
      <p:sp>
        <p:nvSpPr>
          <p:cNvPr id="4" name="TextBox 4"/>
          <p:cNvSpPr txBox="1"/>
          <p:nvPr/>
        </p:nvSpPr>
        <p:spPr>
          <a:xfrm rot="171973">
            <a:off x="5577839" y="2920167"/>
            <a:ext cx="7156588" cy="3462223"/>
          </a:xfrm>
          <a:prstGeom prst="rect">
            <a:avLst/>
          </a:prstGeom>
        </p:spPr>
        <p:txBody>
          <a:bodyPr lIns="0" tIns="0" rIns="0" bIns="0" rtlCol="0" anchor="t">
            <a:spAutoFit/>
          </a:bodyPr>
          <a:lstStyle/>
          <a:p>
            <a:pPr algn="ctr">
              <a:lnSpc>
                <a:spcPts val="25468"/>
              </a:lnSpc>
              <a:spcBef>
                <a:spcPct val="0"/>
              </a:spcBef>
            </a:pPr>
            <a:r>
              <a:rPr lang="en-US" sz="18192" spc="418">
                <a:solidFill>
                  <a:srgbClr val="000000"/>
                </a:solidFill>
                <a:latin typeface="Ballpoint"/>
              </a:rPr>
              <a:t>Thanks!</a:t>
            </a:r>
          </a:p>
        </p:txBody>
      </p:sp>
      <p:sp>
        <p:nvSpPr>
          <p:cNvPr id="5" name="Freeform 5"/>
          <p:cNvSpPr/>
          <p:nvPr/>
        </p:nvSpPr>
        <p:spPr>
          <a:xfrm rot="137152">
            <a:off x="3720539" y="6812287"/>
            <a:ext cx="2829761" cy="2686683"/>
          </a:xfrm>
          <a:custGeom>
            <a:avLst/>
            <a:gdLst/>
            <a:ahLst/>
            <a:cxnLst/>
            <a:rect l="l" t="t" r="r" b="b"/>
            <a:pathLst>
              <a:path w="2829761" h="2686683">
                <a:moveTo>
                  <a:pt x="0" y="0"/>
                </a:moveTo>
                <a:lnTo>
                  <a:pt x="2829761" y="0"/>
                </a:lnTo>
                <a:lnTo>
                  <a:pt x="2829761" y="2686682"/>
                </a:lnTo>
                <a:lnTo>
                  <a:pt x="0" y="2686682"/>
                </a:lnTo>
                <a:lnTo>
                  <a:pt x="0" y="0"/>
                </a:lnTo>
                <a:close/>
              </a:path>
            </a:pathLst>
          </a:custGeom>
          <a:blipFill>
            <a:blip r:embed="rId4"/>
            <a:stretch>
              <a:fillRect/>
            </a:stretch>
          </a:blipFill>
        </p:spPr>
        <p:txBody>
          <a:bodyPr/>
          <a:lstStyle/>
          <a:p>
            <a:endParaRPr lang="en-IN"/>
          </a:p>
        </p:txBody>
      </p:sp>
      <p:sp>
        <p:nvSpPr>
          <p:cNvPr id="6" name="Freeform 6"/>
          <p:cNvSpPr/>
          <p:nvPr/>
        </p:nvSpPr>
        <p:spPr>
          <a:xfrm rot="671662">
            <a:off x="4402112" y="7257625"/>
            <a:ext cx="1466614" cy="1402617"/>
          </a:xfrm>
          <a:custGeom>
            <a:avLst/>
            <a:gdLst/>
            <a:ahLst/>
            <a:cxnLst/>
            <a:rect l="l" t="t" r="r" b="b"/>
            <a:pathLst>
              <a:path w="1466614" h="1402617">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extLst>
      <p:ext uri="{BB962C8B-B14F-4D97-AF65-F5344CB8AC3E}">
        <p14:creationId xmlns:p14="http://schemas.microsoft.com/office/powerpoint/2010/main" val="406456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976154">
            <a:off x="1177370" y="-2019758"/>
            <a:ext cx="14344983" cy="18219679"/>
          </a:xfrm>
          <a:custGeom>
            <a:avLst/>
            <a:gdLst/>
            <a:ahLst/>
            <a:cxnLst/>
            <a:rect l="l" t="t" r="r" b="b"/>
            <a:pathLst>
              <a:path w="14344983" h="18219679">
                <a:moveTo>
                  <a:pt x="0" y="0"/>
                </a:moveTo>
                <a:lnTo>
                  <a:pt x="14344984" y="0"/>
                </a:lnTo>
                <a:lnTo>
                  <a:pt x="14344984" y="18219678"/>
                </a:lnTo>
                <a:lnTo>
                  <a:pt x="0" y="18219678"/>
                </a:lnTo>
                <a:lnTo>
                  <a:pt x="0" y="0"/>
                </a:lnTo>
                <a:close/>
              </a:path>
            </a:pathLst>
          </a:custGeom>
          <a:blipFill>
            <a:blip r:embed="rId3"/>
            <a:stretch>
              <a:fillRect/>
            </a:stretch>
          </a:blipFill>
        </p:spPr>
        <p:txBody>
          <a:bodyPr/>
          <a:lstStyle/>
          <a:p>
            <a:endParaRPr lang="en-IN" dirty="0"/>
          </a:p>
        </p:txBody>
      </p:sp>
      <p:sp>
        <p:nvSpPr>
          <p:cNvPr id="4" name="Freeform 4"/>
          <p:cNvSpPr/>
          <p:nvPr/>
        </p:nvSpPr>
        <p:spPr>
          <a:xfrm rot="131805">
            <a:off x="3683463" y="6287511"/>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en-IN"/>
          </a:p>
        </p:txBody>
      </p:sp>
      <p:sp>
        <p:nvSpPr>
          <p:cNvPr id="5" name="Freeform 5"/>
          <p:cNvSpPr/>
          <p:nvPr/>
        </p:nvSpPr>
        <p:spPr>
          <a:xfrm rot="131805">
            <a:off x="3668543" y="4680202"/>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en-IN"/>
          </a:p>
        </p:txBody>
      </p:sp>
      <p:sp>
        <p:nvSpPr>
          <p:cNvPr id="6" name="Freeform 6"/>
          <p:cNvSpPr/>
          <p:nvPr/>
        </p:nvSpPr>
        <p:spPr>
          <a:xfrm rot="131805">
            <a:off x="10021337" y="4680202"/>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en-IN"/>
          </a:p>
        </p:txBody>
      </p:sp>
      <p:sp>
        <p:nvSpPr>
          <p:cNvPr id="7" name="Freeform 7"/>
          <p:cNvSpPr/>
          <p:nvPr/>
        </p:nvSpPr>
        <p:spPr>
          <a:xfrm>
            <a:off x="2541580" y="2041889"/>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5994156" y="2017418"/>
            <a:ext cx="6299688" cy="2519875"/>
          </a:xfrm>
          <a:custGeom>
            <a:avLst/>
            <a:gdLst/>
            <a:ahLst/>
            <a:cxnLst/>
            <a:rect l="l" t="t" r="r" b="b"/>
            <a:pathLst>
              <a:path w="6299688" h="2519875">
                <a:moveTo>
                  <a:pt x="0" y="0"/>
                </a:moveTo>
                <a:lnTo>
                  <a:pt x="6299688" y="0"/>
                </a:lnTo>
                <a:lnTo>
                  <a:pt x="6299688" y="2519875"/>
                </a:lnTo>
                <a:lnTo>
                  <a:pt x="0" y="2519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5311545" y="1584689"/>
            <a:ext cx="7664910" cy="2729536"/>
          </a:xfrm>
          <a:prstGeom prst="rect">
            <a:avLst/>
          </a:prstGeom>
        </p:spPr>
        <p:txBody>
          <a:bodyPr lIns="0" tIns="0" rIns="0" bIns="0" rtlCol="0" anchor="t">
            <a:spAutoFit/>
          </a:bodyPr>
          <a:lstStyle/>
          <a:p>
            <a:pPr algn="ctr">
              <a:lnSpc>
                <a:spcPts val="20022"/>
              </a:lnSpc>
              <a:spcBef>
                <a:spcPct val="0"/>
              </a:spcBef>
            </a:pPr>
            <a:r>
              <a:rPr lang="en-US" sz="14301" spc="314">
                <a:solidFill>
                  <a:srgbClr val="000000"/>
                </a:solidFill>
                <a:latin typeface="Ballpoint"/>
              </a:rPr>
              <a:t>Contents</a:t>
            </a:r>
          </a:p>
        </p:txBody>
      </p:sp>
      <p:sp>
        <p:nvSpPr>
          <p:cNvPr id="10" name="TextBox 10"/>
          <p:cNvSpPr txBox="1"/>
          <p:nvPr/>
        </p:nvSpPr>
        <p:spPr>
          <a:xfrm>
            <a:off x="3931287" y="4407404"/>
            <a:ext cx="929176" cy="1338386"/>
          </a:xfrm>
          <a:prstGeom prst="rect">
            <a:avLst/>
          </a:prstGeom>
        </p:spPr>
        <p:txBody>
          <a:bodyPr lIns="0" tIns="0" rIns="0" bIns="0" rtlCol="0" anchor="t">
            <a:spAutoFit/>
          </a:bodyPr>
          <a:lstStyle/>
          <a:p>
            <a:pPr algn="ctr">
              <a:lnSpc>
                <a:spcPts val="11293"/>
              </a:lnSpc>
              <a:spcBef>
                <a:spcPct val="0"/>
              </a:spcBef>
            </a:pPr>
            <a:r>
              <a:rPr lang="en-US" sz="7014" dirty="0">
                <a:solidFill>
                  <a:srgbClr val="000000"/>
                </a:solidFill>
                <a:latin typeface="Itim"/>
              </a:rPr>
              <a:t>1</a:t>
            </a:r>
          </a:p>
        </p:txBody>
      </p:sp>
      <p:sp>
        <p:nvSpPr>
          <p:cNvPr id="11" name="TextBox 11"/>
          <p:cNvSpPr txBox="1"/>
          <p:nvPr/>
        </p:nvSpPr>
        <p:spPr>
          <a:xfrm>
            <a:off x="3931287" y="6013462"/>
            <a:ext cx="929176" cy="1338348"/>
          </a:xfrm>
          <a:prstGeom prst="rect">
            <a:avLst/>
          </a:prstGeom>
        </p:spPr>
        <p:txBody>
          <a:bodyPr lIns="0" tIns="0" rIns="0" bIns="0" rtlCol="0" anchor="t">
            <a:spAutoFit/>
          </a:bodyPr>
          <a:lstStyle/>
          <a:p>
            <a:pPr algn="ctr">
              <a:lnSpc>
                <a:spcPts val="11293"/>
              </a:lnSpc>
              <a:spcBef>
                <a:spcPct val="0"/>
              </a:spcBef>
            </a:pPr>
            <a:r>
              <a:rPr lang="en-US" sz="7014" dirty="0">
                <a:solidFill>
                  <a:srgbClr val="000000"/>
                </a:solidFill>
                <a:latin typeface="Itim"/>
              </a:rPr>
              <a:t>3</a:t>
            </a:r>
          </a:p>
        </p:txBody>
      </p:sp>
      <p:sp>
        <p:nvSpPr>
          <p:cNvPr id="12" name="TextBox 12"/>
          <p:cNvSpPr txBox="1"/>
          <p:nvPr/>
        </p:nvSpPr>
        <p:spPr>
          <a:xfrm>
            <a:off x="10299001" y="4364882"/>
            <a:ext cx="929176" cy="1338348"/>
          </a:xfrm>
          <a:prstGeom prst="rect">
            <a:avLst/>
          </a:prstGeom>
        </p:spPr>
        <p:txBody>
          <a:bodyPr lIns="0" tIns="0" rIns="0" bIns="0" rtlCol="0" anchor="t">
            <a:spAutoFit/>
          </a:bodyPr>
          <a:lstStyle/>
          <a:p>
            <a:pPr algn="ctr">
              <a:lnSpc>
                <a:spcPts val="11293"/>
              </a:lnSpc>
              <a:spcBef>
                <a:spcPct val="0"/>
              </a:spcBef>
            </a:pPr>
            <a:r>
              <a:rPr lang="en-US" sz="7014" dirty="0">
                <a:solidFill>
                  <a:srgbClr val="000000"/>
                </a:solidFill>
                <a:latin typeface="Itim"/>
              </a:rPr>
              <a:t>2</a:t>
            </a:r>
          </a:p>
        </p:txBody>
      </p:sp>
      <p:sp>
        <p:nvSpPr>
          <p:cNvPr id="13" name="TextBox 13"/>
          <p:cNvSpPr txBox="1"/>
          <p:nvPr/>
        </p:nvSpPr>
        <p:spPr>
          <a:xfrm>
            <a:off x="11269661" y="4933543"/>
            <a:ext cx="4988242" cy="579065"/>
          </a:xfrm>
          <a:prstGeom prst="rect">
            <a:avLst/>
          </a:prstGeom>
        </p:spPr>
        <p:txBody>
          <a:bodyPr lIns="0" tIns="0" rIns="0" bIns="0" rtlCol="0" anchor="t">
            <a:spAutoFit/>
          </a:bodyPr>
          <a:lstStyle/>
          <a:p>
            <a:pPr marL="652233" lvl="1" indent="-326117">
              <a:lnSpc>
                <a:spcPts val="4863"/>
              </a:lnSpc>
              <a:buFont typeface="Arial"/>
              <a:buChar char="•"/>
            </a:pPr>
            <a:r>
              <a:rPr lang="en-US" sz="3020">
                <a:solidFill>
                  <a:srgbClr val="000000"/>
                </a:solidFill>
                <a:latin typeface="Itim"/>
              </a:rPr>
              <a:t>PROBLEM STATEMENT</a:t>
            </a:r>
          </a:p>
        </p:txBody>
      </p:sp>
      <p:sp>
        <p:nvSpPr>
          <p:cNvPr id="14" name="TextBox 14"/>
          <p:cNvSpPr txBox="1"/>
          <p:nvPr/>
        </p:nvSpPr>
        <p:spPr>
          <a:xfrm>
            <a:off x="4878314" y="6511017"/>
            <a:ext cx="4988242" cy="579065"/>
          </a:xfrm>
          <a:prstGeom prst="rect">
            <a:avLst/>
          </a:prstGeom>
        </p:spPr>
        <p:txBody>
          <a:bodyPr wrap="square" lIns="0" tIns="0" rIns="0" bIns="0" rtlCol="0" anchor="t">
            <a:spAutoFit/>
          </a:bodyPr>
          <a:lstStyle/>
          <a:p>
            <a:pPr marL="652233" lvl="1" indent="-326117">
              <a:lnSpc>
                <a:spcPts val="4863"/>
              </a:lnSpc>
              <a:buFont typeface="Arial"/>
              <a:buChar char="•"/>
            </a:pPr>
            <a:r>
              <a:rPr lang="en-US" sz="3020" dirty="0">
                <a:solidFill>
                  <a:srgbClr val="000000"/>
                </a:solidFill>
                <a:latin typeface="Itim"/>
              </a:rPr>
              <a:t>ABSTRACT</a:t>
            </a:r>
          </a:p>
        </p:txBody>
      </p:sp>
      <p:sp>
        <p:nvSpPr>
          <p:cNvPr id="15" name="TextBox 15"/>
          <p:cNvSpPr txBox="1"/>
          <p:nvPr/>
        </p:nvSpPr>
        <p:spPr>
          <a:xfrm>
            <a:off x="4878314" y="4992659"/>
            <a:ext cx="5078987" cy="579065"/>
          </a:xfrm>
          <a:prstGeom prst="rect">
            <a:avLst/>
          </a:prstGeom>
        </p:spPr>
        <p:txBody>
          <a:bodyPr wrap="square" lIns="0" tIns="0" rIns="0" bIns="0" rtlCol="0" anchor="t">
            <a:spAutoFit/>
          </a:bodyPr>
          <a:lstStyle/>
          <a:p>
            <a:pPr marL="652233" lvl="1" indent="-326117">
              <a:lnSpc>
                <a:spcPts val="4863"/>
              </a:lnSpc>
              <a:buFont typeface="Arial"/>
              <a:buChar char="•"/>
            </a:pPr>
            <a:r>
              <a:rPr lang="en-US" sz="3020" dirty="0">
                <a:solidFill>
                  <a:srgbClr val="000000"/>
                </a:solidFill>
                <a:latin typeface="Itim"/>
              </a:rPr>
              <a:t>TEAM MEMBERS</a:t>
            </a:r>
          </a:p>
        </p:txBody>
      </p:sp>
      <p:sp>
        <p:nvSpPr>
          <p:cNvPr id="16" name="Freeform 16"/>
          <p:cNvSpPr/>
          <p:nvPr/>
        </p:nvSpPr>
        <p:spPr>
          <a:xfrm rot="740594">
            <a:off x="15054852" y="2731486"/>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7" name="Freeform 5">
            <a:extLst>
              <a:ext uri="{FF2B5EF4-FFF2-40B4-BE49-F238E27FC236}">
                <a16:creationId xmlns:a16="http://schemas.microsoft.com/office/drawing/2014/main" id="{B2788EA8-95FA-5C15-7AE0-B6AD83A88268}"/>
              </a:ext>
            </a:extLst>
          </p:cNvPr>
          <p:cNvSpPr/>
          <p:nvPr/>
        </p:nvSpPr>
        <p:spPr>
          <a:xfrm rot="131805">
            <a:off x="9983237" y="6231597"/>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pPr algn="ctr"/>
            <a:r>
              <a:rPr lang="en-US" sz="7200" dirty="0">
                <a:latin typeface="Itim" panose="020B0604020202020204" charset="-34"/>
                <a:cs typeface="Itim" panose="020B0604020202020204" charset="-34"/>
              </a:rPr>
              <a:t>4</a:t>
            </a:r>
            <a:endParaRPr lang="en-IN" sz="7200" dirty="0">
              <a:latin typeface="Itim" panose="020B0604020202020204" charset="-34"/>
              <a:cs typeface="Itim" panose="020B0604020202020204" charset="-34"/>
            </a:endParaRPr>
          </a:p>
        </p:txBody>
      </p:sp>
      <p:sp>
        <p:nvSpPr>
          <p:cNvPr id="18" name="TextBox 14">
            <a:extLst>
              <a:ext uri="{FF2B5EF4-FFF2-40B4-BE49-F238E27FC236}">
                <a16:creationId xmlns:a16="http://schemas.microsoft.com/office/drawing/2014/main" id="{A5B1A81E-E6AB-162E-8B9D-C9510C3435DF}"/>
              </a:ext>
            </a:extLst>
          </p:cNvPr>
          <p:cNvSpPr txBox="1"/>
          <p:nvPr/>
        </p:nvSpPr>
        <p:spPr>
          <a:xfrm>
            <a:off x="11269660" y="6417520"/>
            <a:ext cx="4656139" cy="568104"/>
          </a:xfrm>
          <a:prstGeom prst="rect">
            <a:avLst/>
          </a:prstGeom>
        </p:spPr>
        <p:txBody>
          <a:bodyPr wrap="square" lIns="0" tIns="0" rIns="0" bIns="0" rtlCol="0" anchor="t">
            <a:spAutoFit/>
          </a:bodyPr>
          <a:lstStyle/>
          <a:p>
            <a:pPr marL="652233" lvl="1" indent="-326117">
              <a:lnSpc>
                <a:spcPts val="4863"/>
              </a:lnSpc>
              <a:buFont typeface="Arial"/>
              <a:buChar char="•"/>
            </a:pPr>
            <a:r>
              <a:rPr lang="en-US" sz="3020" dirty="0">
                <a:solidFill>
                  <a:srgbClr val="000000"/>
                </a:solidFill>
                <a:latin typeface="Itim"/>
              </a:rPr>
              <a:t>LITERATURE SURVEY</a:t>
            </a:r>
          </a:p>
        </p:txBody>
      </p:sp>
      <p:sp>
        <p:nvSpPr>
          <p:cNvPr id="20" name="Freeform 4">
            <a:extLst>
              <a:ext uri="{FF2B5EF4-FFF2-40B4-BE49-F238E27FC236}">
                <a16:creationId xmlns:a16="http://schemas.microsoft.com/office/drawing/2014/main" id="{28010224-59AA-8509-1D12-70426AF8A07D}"/>
              </a:ext>
            </a:extLst>
          </p:cNvPr>
          <p:cNvSpPr/>
          <p:nvPr/>
        </p:nvSpPr>
        <p:spPr>
          <a:xfrm rot="131805">
            <a:off x="9983237" y="7948394"/>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r>
              <a:rPr lang="en-US" sz="7010" dirty="0">
                <a:latin typeface="Itim" panose="020B0604020202020204" charset="-34"/>
                <a:cs typeface="Itim" panose="020B0604020202020204" charset="-34"/>
              </a:rPr>
              <a:t>  6</a:t>
            </a:r>
            <a:endParaRPr lang="en-IN" sz="7010" dirty="0">
              <a:latin typeface="Itim" panose="020B0604020202020204" charset="-34"/>
              <a:cs typeface="Itim" panose="020B0604020202020204" charset="-34"/>
            </a:endParaRPr>
          </a:p>
        </p:txBody>
      </p:sp>
      <p:sp>
        <p:nvSpPr>
          <p:cNvPr id="23" name="Freeform 4">
            <a:extLst>
              <a:ext uri="{FF2B5EF4-FFF2-40B4-BE49-F238E27FC236}">
                <a16:creationId xmlns:a16="http://schemas.microsoft.com/office/drawing/2014/main" id="{B8A86805-6809-8608-B4C2-F3C0A3C4AEF4}"/>
              </a:ext>
            </a:extLst>
          </p:cNvPr>
          <p:cNvSpPr/>
          <p:nvPr/>
        </p:nvSpPr>
        <p:spPr>
          <a:xfrm rot="131805">
            <a:off x="3668543" y="7948394"/>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r>
              <a:rPr lang="en-US" sz="7010" dirty="0">
                <a:latin typeface="Itim" panose="020B0604020202020204" charset="-34"/>
                <a:cs typeface="Itim" panose="020B0604020202020204" charset="-34"/>
              </a:rPr>
              <a:t>  5</a:t>
            </a:r>
            <a:endParaRPr lang="en-IN" sz="7010" dirty="0">
              <a:latin typeface="Itim" panose="020B0604020202020204" charset="-34"/>
              <a:cs typeface="Itim" panose="020B0604020202020204" charset="-34"/>
            </a:endParaRPr>
          </a:p>
        </p:txBody>
      </p:sp>
      <p:sp>
        <p:nvSpPr>
          <p:cNvPr id="25" name="TextBox 14">
            <a:extLst>
              <a:ext uri="{FF2B5EF4-FFF2-40B4-BE49-F238E27FC236}">
                <a16:creationId xmlns:a16="http://schemas.microsoft.com/office/drawing/2014/main" id="{1B125667-7E9D-1E28-8AE7-445CCD8316D2}"/>
              </a:ext>
            </a:extLst>
          </p:cNvPr>
          <p:cNvSpPr txBox="1"/>
          <p:nvPr/>
        </p:nvSpPr>
        <p:spPr>
          <a:xfrm>
            <a:off x="4878314" y="8206980"/>
            <a:ext cx="4303956" cy="579065"/>
          </a:xfrm>
          <a:prstGeom prst="rect">
            <a:avLst/>
          </a:prstGeom>
        </p:spPr>
        <p:txBody>
          <a:bodyPr wrap="square" lIns="0" tIns="0" rIns="0" bIns="0" rtlCol="0" anchor="t">
            <a:spAutoFit/>
          </a:bodyPr>
          <a:lstStyle/>
          <a:p>
            <a:pPr marL="652233" lvl="1" indent="-326117">
              <a:lnSpc>
                <a:spcPts val="4863"/>
              </a:lnSpc>
              <a:buFont typeface="Arial"/>
              <a:buChar char="•"/>
            </a:pPr>
            <a:r>
              <a:rPr lang="en-US" sz="3020" dirty="0">
                <a:solidFill>
                  <a:srgbClr val="000000"/>
                </a:solidFill>
                <a:latin typeface="Itim"/>
              </a:rPr>
              <a:t>FLOW CHART</a:t>
            </a:r>
          </a:p>
        </p:txBody>
      </p:sp>
      <p:sp>
        <p:nvSpPr>
          <p:cNvPr id="26" name="TextBox 14">
            <a:extLst>
              <a:ext uri="{FF2B5EF4-FFF2-40B4-BE49-F238E27FC236}">
                <a16:creationId xmlns:a16="http://schemas.microsoft.com/office/drawing/2014/main" id="{463EC5C3-543D-6D1D-9B59-6E987257F9D5}"/>
              </a:ext>
            </a:extLst>
          </p:cNvPr>
          <p:cNvSpPr txBox="1"/>
          <p:nvPr/>
        </p:nvSpPr>
        <p:spPr>
          <a:xfrm>
            <a:off x="10299001" y="8133373"/>
            <a:ext cx="4988242" cy="579065"/>
          </a:xfrm>
          <a:prstGeom prst="rect">
            <a:avLst/>
          </a:prstGeom>
        </p:spPr>
        <p:txBody>
          <a:bodyPr wrap="square" lIns="0" tIns="0" rIns="0" bIns="0" rtlCol="0" anchor="t">
            <a:spAutoFit/>
          </a:bodyPr>
          <a:lstStyle/>
          <a:p>
            <a:pPr marL="1566633" lvl="3" indent="-326117">
              <a:lnSpc>
                <a:spcPts val="4863"/>
              </a:lnSpc>
              <a:buFont typeface="Arial"/>
              <a:buChar char="•"/>
            </a:pPr>
            <a:r>
              <a:rPr lang="en-US" sz="3020" dirty="0">
                <a:solidFill>
                  <a:srgbClr val="000000"/>
                </a:solidFill>
                <a:latin typeface="Itim"/>
              </a:rPr>
              <a:t>TECH STACK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838483" y="507933"/>
            <a:ext cx="13361782" cy="1681457"/>
          </a:xfrm>
          <a:prstGeom prst="rect">
            <a:avLst/>
          </a:prstGeom>
        </p:spPr>
        <p:txBody>
          <a:bodyPr lIns="0" tIns="0" rIns="0" bIns="0" rtlCol="0" anchor="t">
            <a:spAutoFit/>
          </a:bodyPr>
          <a:lstStyle/>
          <a:p>
            <a:pPr algn="ctr">
              <a:lnSpc>
                <a:spcPts val="12319"/>
              </a:lnSpc>
              <a:spcBef>
                <a:spcPct val="0"/>
              </a:spcBef>
            </a:pPr>
            <a:r>
              <a:rPr lang="en-US" sz="8799" spc="290">
                <a:solidFill>
                  <a:srgbClr val="000000"/>
                </a:solidFill>
                <a:latin typeface="Ballpoint"/>
              </a:rPr>
              <a:t>TEAM</a:t>
            </a:r>
          </a:p>
        </p:txBody>
      </p:sp>
      <p:sp>
        <p:nvSpPr>
          <p:cNvPr id="5" name="Freeform 5"/>
          <p:cNvSpPr/>
          <p:nvPr/>
        </p:nvSpPr>
        <p:spPr>
          <a:xfrm rot="-553936">
            <a:off x="9379771" y="2585451"/>
            <a:ext cx="3174678" cy="3195438"/>
          </a:xfrm>
          <a:custGeom>
            <a:avLst/>
            <a:gdLst/>
            <a:ahLst/>
            <a:cxnLst/>
            <a:rect l="l" t="t" r="r" b="b"/>
            <a:pathLst>
              <a:path w="3174678" h="3195438">
                <a:moveTo>
                  <a:pt x="0" y="0"/>
                </a:moveTo>
                <a:lnTo>
                  <a:pt x="3174678" y="0"/>
                </a:lnTo>
                <a:lnTo>
                  <a:pt x="3174678" y="3195439"/>
                </a:lnTo>
                <a:lnTo>
                  <a:pt x="0" y="3195439"/>
                </a:lnTo>
                <a:lnTo>
                  <a:pt x="0" y="0"/>
                </a:lnTo>
                <a:close/>
              </a:path>
            </a:pathLst>
          </a:custGeom>
          <a:blipFill>
            <a:blip r:embed="rId4"/>
            <a:stretch>
              <a:fillRect/>
            </a:stretch>
          </a:blipFill>
        </p:spPr>
        <p:txBody>
          <a:bodyPr/>
          <a:lstStyle/>
          <a:p>
            <a:endParaRPr lang="en-IN"/>
          </a:p>
        </p:txBody>
      </p:sp>
      <p:sp>
        <p:nvSpPr>
          <p:cNvPr id="6" name="Freeform 6"/>
          <p:cNvSpPr/>
          <p:nvPr/>
        </p:nvSpPr>
        <p:spPr>
          <a:xfrm rot="-608087">
            <a:off x="5427830" y="2605866"/>
            <a:ext cx="3174678" cy="3195438"/>
          </a:xfrm>
          <a:custGeom>
            <a:avLst/>
            <a:gdLst/>
            <a:ahLst/>
            <a:cxnLst/>
            <a:rect l="l" t="t" r="r" b="b"/>
            <a:pathLst>
              <a:path w="3174678" h="3195438">
                <a:moveTo>
                  <a:pt x="0" y="0"/>
                </a:moveTo>
                <a:lnTo>
                  <a:pt x="3174679" y="0"/>
                </a:lnTo>
                <a:lnTo>
                  <a:pt x="3174679" y="3195438"/>
                </a:lnTo>
                <a:lnTo>
                  <a:pt x="0" y="3195438"/>
                </a:lnTo>
                <a:lnTo>
                  <a:pt x="0" y="0"/>
                </a:lnTo>
                <a:close/>
              </a:path>
            </a:pathLst>
          </a:custGeom>
          <a:blipFill>
            <a:blip r:embed="rId5"/>
            <a:stretch>
              <a:fillRect/>
            </a:stretch>
          </a:blipFill>
        </p:spPr>
        <p:txBody>
          <a:bodyPr/>
          <a:lstStyle/>
          <a:p>
            <a:endParaRPr lang="en-IN"/>
          </a:p>
        </p:txBody>
      </p:sp>
      <p:sp>
        <p:nvSpPr>
          <p:cNvPr id="7" name="Freeform 7"/>
          <p:cNvSpPr/>
          <p:nvPr/>
        </p:nvSpPr>
        <p:spPr>
          <a:xfrm>
            <a:off x="5805362" y="2189414"/>
            <a:ext cx="7428022" cy="162066"/>
          </a:xfrm>
          <a:custGeom>
            <a:avLst/>
            <a:gdLst/>
            <a:ahLst/>
            <a:cxnLst/>
            <a:rect l="l" t="t" r="r" b="b"/>
            <a:pathLst>
              <a:path w="7428022" h="162066">
                <a:moveTo>
                  <a:pt x="0" y="0"/>
                </a:moveTo>
                <a:lnTo>
                  <a:pt x="7428023" y="0"/>
                </a:lnTo>
                <a:lnTo>
                  <a:pt x="7428023" y="162066"/>
                </a:lnTo>
                <a:lnTo>
                  <a:pt x="0" y="16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rot="58643">
            <a:off x="9759662" y="3805419"/>
            <a:ext cx="2426995" cy="885828"/>
          </a:xfrm>
          <a:prstGeom prst="rect">
            <a:avLst/>
          </a:prstGeom>
        </p:spPr>
        <p:txBody>
          <a:bodyPr lIns="0" tIns="0" rIns="0" bIns="0" rtlCol="0" anchor="t">
            <a:spAutoFit/>
          </a:bodyPr>
          <a:lstStyle/>
          <a:p>
            <a:pPr algn="ctr">
              <a:lnSpc>
                <a:spcPts val="3559"/>
              </a:lnSpc>
            </a:pPr>
            <a:r>
              <a:rPr lang="en-US" sz="2716">
                <a:solidFill>
                  <a:srgbClr val="000000"/>
                </a:solidFill>
                <a:latin typeface="Dekko"/>
              </a:rPr>
              <a:t>YUVANTHI S</a:t>
            </a:r>
          </a:p>
          <a:p>
            <a:pPr algn="ctr">
              <a:lnSpc>
                <a:spcPts val="3559"/>
              </a:lnSpc>
            </a:pPr>
            <a:r>
              <a:rPr lang="en-US" sz="2716">
                <a:solidFill>
                  <a:srgbClr val="000000"/>
                </a:solidFill>
                <a:latin typeface="Dekko"/>
              </a:rPr>
              <a:t>111720102178</a:t>
            </a:r>
          </a:p>
        </p:txBody>
      </p:sp>
      <p:sp>
        <p:nvSpPr>
          <p:cNvPr id="9" name="TextBox 9"/>
          <p:cNvSpPr txBox="1"/>
          <p:nvPr/>
        </p:nvSpPr>
        <p:spPr>
          <a:xfrm rot="4491">
            <a:off x="5805629" y="3705286"/>
            <a:ext cx="2570915" cy="1333432"/>
          </a:xfrm>
          <a:prstGeom prst="rect">
            <a:avLst/>
          </a:prstGeom>
        </p:spPr>
        <p:txBody>
          <a:bodyPr lIns="0" tIns="0" rIns="0" bIns="0" rtlCol="0" anchor="t">
            <a:spAutoFit/>
          </a:bodyPr>
          <a:lstStyle/>
          <a:p>
            <a:pPr algn="ctr">
              <a:lnSpc>
                <a:spcPts val="3559"/>
              </a:lnSpc>
            </a:pPr>
            <a:r>
              <a:rPr lang="en-US" sz="2716">
                <a:solidFill>
                  <a:srgbClr val="000000"/>
                </a:solidFill>
                <a:latin typeface="Dekko"/>
              </a:rPr>
              <a:t>sHREE </a:t>
            </a:r>
          </a:p>
          <a:p>
            <a:pPr algn="ctr">
              <a:lnSpc>
                <a:spcPts val="3559"/>
              </a:lnSpc>
            </a:pPr>
            <a:r>
              <a:rPr lang="en-US" sz="2716">
                <a:solidFill>
                  <a:srgbClr val="000000"/>
                </a:solidFill>
                <a:latin typeface="Dekko"/>
              </a:rPr>
              <a:t>GAAYATHRI V</a:t>
            </a:r>
          </a:p>
          <a:p>
            <a:pPr algn="ctr">
              <a:lnSpc>
                <a:spcPts val="3559"/>
              </a:lnSpc>
            </a:pPr>
            <a:r>
              <a:rPr lang="en-US" sz="2716">
                <a:solidFill>
                  <a:srgbClr val="000000"/>
                </a:solidFill>
                <a:latin typeface="Dekko"/>
              </a:rPr>
              <a:t>111720102146</a:t>
            </a:r>
          </a:p>
        </p:txBody>
      </p:sp>
      <p:sp>
        <p:nvSpPr>
          <p:cNvPr id="10" name="Freeform 10"/>
          <p:cNvSpPr/>
          <p:nvPr/>
        </p:nvSpPr>
        <p:spPr>
          <a:xfrm rot="-553936">
            <a:off x="3584117" y="6189623"/>
            <a:ext cx="3174678" cy="3195438"/>
          </a:xfrm>
          <a:custGeom>
            <a:avLst/>
            <a:gdLst/>
            <a:ahLst/>
            <a:cxnLst/>
            <a:rect l="l" t="t" r="r" b="b"/>
            <a:pathLst>
              <a:path w="3174678" h="3195438">
                <a:moveTo>
                  <a:pt x="0" y="0"/>
                </a:moveTo>
                <a:lnTo>
                  <a:pt x="3174678" y="0"/>
                </a:lnTo>
                <a:lnTo>
                  <a:pt x="3174678" y="3195438"/>
                </a:lnTo>
                <a:lnTo>
                  <a:pt x="0" y="3195438"/>
                </a:lnTo>
                <a:lnTo>
                  <a:pt x="0" y="0"/>
                </a:lnTo>
                <a:close/>
              </a:path>
            </a:pathLst>
          </a:custGeom>
          <a:blipFill>
            <a:blip r:embed="rId8"/>
            <a:stretch>
              <a:fillRect/>
            </a:stretch>
          </a:blipFill>
          <a:ln cap="sq">
            <a:noFill/>
            <a:miter/>
          </a:ln>
        </p:spPr>
        <p:txBody>
          <a:bodyPr/>
          <a:lstStyle/>
          <a:p>
            <a:endParaRPr lang="en-IN"/>
          </a:p>
        </p:txBody>
      </p:sp>
      <p:sp>
        <p:nvSpPr>
          <p:cNvPr id="11" name="TextBox 11"/>
          <p:cNvSpPr txBox="1"/>
          <p:nvPr/>
        </p:nvSpPr>
        <p:spPr>
          <a:xfrm rot="58643">
            <a:off x="3954141" y="7344893"/>
            <a:ext cx="2426995" cy="885828"/>
          </a:xfrm>
          <a:prstGeom prst="rect">
            <a:avLst/>
          </a:prstGeom>
        </p:spPr>
        <p:txBody>
          <a:bodyPr lIns="0" tIns="0" rIns="0" bIns="0" rtlCol="0" anchor="t">
            <a:spAutoFit/>
          </a:bodyPr>
          <a:lstStyle/>
          <a:p>
            <a:pPr algn="ctr">
              <a:lnSpc>
                <a:spcPts val="3559"/>
              </a:lnSpc>
            </a:pPr>
            <a:r>
              <a:rPr lang="en-US" sz="2716">
                <a:solidFill>
                  <a:srgbClr val="000000"/>
                </a:solidFill>
                <a:latin typeface="Dekko"/>
              </a:rPr>
              <a:t>VENMATHI J</a:t>
            </a:r>
          </a:p>
          <a:p>
            <a:pPr algn="ctr">
              <a:lnSpc>
                <a:spcPts val="3559"/>
              </a:lnSpc>
            </a:pPr>
            <a:r>
              <a:rPr lang="en-US" sz="2716">
                <a:solidFill>
                  <a:srgbClr val="000000"/>
                </a:solidFill>
                <a:latin typeface="Dekko"/>
              </a:rPr>
              <a:t>111720102171</a:t>
            </a:r>
          </a:p>
        </p:txBody>
      </p:sp>
      <p:sp>
        <p:nvSpPr>
          <p:cNvPr id="12" name="Freeform 12"/>
          <p:cNvSpPr/>
          <p:nvPr/>
        </p:nvSpPr>
        <p:spPr>
          <a:xfrm rot="-608087">
            <a:off x="12450166" y="5980606"/>
            <a:ext cx="3174678" cy="3195438"/>
          </a:xfrm>
          <a:custGeom>
            <a:avLst/>
            <a:gdLst/>
            <a:ahLst/>
            <a:cxnLst/>
            <a:rect l="l" t="t" r="r" b="b"/>
            <a:pathLst>
              <a:path w="3174678" h="3195438">
                <a:moveTo>
                  <a:pt x="0" y="0"/>
                </a:moveTo>
                <a:lnTo>
                  <a:pt x="3174678" y="0"/>
                </a:lnTo>
                <a:lnTo>
                  <a:pt x="3174678" y="3195438"/>
                </a:lnTo>
                <a:lnTo>
                  <a:pt x="0" y="3195438"/>
                </a:lnTo>
                <a:lnTo>
                  <a:pt x="0" y="0"/>
                </a:lnTo>
                <a:close/>
              </a:path>
            </a:pathLst>
          </a:custGeom>
          <a:blipFill>
            <a:blip r:embed="rId5"/>
            <a:stretch>
              <a:fillRect/>
            </a:stretch>
          </a:blipFill>
        </p:spPr>
        <p:txBody>
          <a:bodyPr/>
          <a:lstStyle/>
          <a:p>
            <a:endParaRPr lang="en-IN"/>
          </a:p>
        </p:txBody>
      </p:sp>
      <p:sp>
        <p:nvSpPr>
          <p:cNvPr id="13" name="TextBox 13"/>
          <p:cNvSpPr txBox="1"/>
          <p:nvPr/>
        </p:nvSpPr>
        <p:spPr>
          <a:xfrm rot="58643">
            <a:off x="12789720" y="7344893"/>
            <a:ext cx="2426995" cy="885828"/>
          </a:xfrm>
          <a:prstGeom prst="rect">
            <a:avLst/>
          </a:prstGeom>
        </p:spPr>
        <p:txBody>
          <a:bodyPr lIns="0" tIns="0" rIns="0" bIns="0" rtlCol="0" anchor="t">
            <a:spAutoFit/>
          </a:bodyPr>
          <a:lstStyle/>
          <a:p>
            <a:pPr algn="ctr">
              <a:lnSpc>
                <a:spcPts val="3559"/>
              </a:lnSpc>
            </a:pPr>
            <a:r>
              <a:rPr lang="en-US" sz="2716">
                <a:solidFill>
                  <a:srgbClr val="000000"/>
                </a:solidFill>
                <a:latin typeface="Dekko"/>
              </a:rPr>
              <a:t>SHALINI V</a:t>
            </a:r>
          </a:p>
          <a:p>
            <a:pPr algn="ctr">
              <a:lnSpc>
                <a:spcPts val="3559"/>
              </a:lnSpc>
            </a:pPr>
            <a:r>
              <a:rPr lang="en-US" sz="2716">
                <a:solidFill>
                  <a:srgbClr val="000000"/>
                </a:solidFill>
                <a:latin typeface="Dekko"/>
              </a:rPr>
              <a:t>111720102144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114411">
            <a:off x="696085" y="1031577"/>
            <a:ext cx="9498257" cy="13605495"/>
          </a:xfrm>
          <a:custGeom>
            <a:avLst/>
            <a:gdLst/>
            <a:ahLst/>
            <a:cxnLst/>
            <a:rect l="l" t="t" r="r" b="b"/>
            <a:pathLst>
              <a:path w="9498257" h="13605495">
                <a:moveTo>
                  <a:pt x="0" y="0"/>
                </a:moveTo>
                <a:lnTo>
                  <a:pt x="9498256" y="0"/>
                </a:lnTo>
                <a:lnTo>
                  <a:pt x="9498256" y="13605495"/>
                </a:lnTo>
                <a:lnTo>
                  <a:pt x="0" y="13605495"/>
                </a:lnTo>
                <a:lnTo>
                  <a:pt x="0" y="0"/>
                </a:lnTo>
                <a:close/>
              </a:path>
            </a:pathLst>
          </a:custGeom>
          <a:blipFill>
            <a:blip r:embed="rId3"/>
            <a:stretch>
              <a:fillRect b="-8932"/>
            </a:stretch>
          </a:blipFill>
        </p:spPr>
        <p:txBody>
          <a:bodyPr/>
          <a:lstStyle/>
          <a:p>
            <a:endParaRPr lang="en-IN"/>
          </a:p>
        </p:txBody>
      </p:sp>
      <p:sp>
        <p:nvSpPr>
          <p:cNvPr id="4" name="Freeform 4"/>
          <p:cNvSpPr/>
          <p:nvPr/>
        </p:nvSpPr>
        <p:spPr>
          <a:xfrm rot="-533606">
            <a:off x="11963571" y="8874037"/>
            <a:ext cx="4838553" cy="955614"/>
          </a:xfrm>
          <a:custGeom>
            <a:avLst/>
            <a:gdLst/>
            <a:ahLst/>
            <a:cxnLst/>
            <a:rect l="l" t="t" r="r" b="b"/>
            <a:pathLst>
              <a:path w="4838553" h="955614">
                <a:moveTo>
                  <a:pt x="0" y="0"/>
                </a:moveTo>
                <a:lnTo>
                  <a:pt x="4838553" y="0"/>
                </a:lnTo>
                <a:lnTo>
                  <a:pt x="4838553" y="955614"/>
                </a:lnTo>
                <a:lnTo>
                  <a:pt x="0" y="955614"/>
                </a:lnTo>
                <a:lnTo>
                  <a:pt x="0" y="0"/>
                </a:lnTo>
                <a:close/>
              </a:path>
            </a:pathLst>
          </a:custGeom>
          <a:blipFill>
            <a:blip r:embed="rId4"/>
            <a:stretch>
              <a:fillRect/>
            </a:stretch>
          </a:blipFill>
        </p:spPr>
        <p:txBody>
          <a:bodyPr/>
          <a:lstStyle/>
          <a:p>
            <a:endParaRPr lang="en-IN"/>
          </a:p>
        </p:txBody>
      </p:sp>
      <p:grpSp>
        <p:nvGrpSpPr>
          <p:cNvPr id="5" name="Group 5"/>
          <p:cNvGrpSpPr>
            <a:grpSpLocks noChangeAspect="1"/>
          </p:cNvGrpSpPr>
          <p:nvPr/>
        </p:nvGrpSpPr>
        <p:grpSpPr>
          <a:xfrm rot="-439586">
            <a:off x="10787826" y="1179369"/>
            <a:ext cx="5854353" cy="8268182"/>
            <a:chOff x="0" y="0"/>
            <a:chExt cx="3267456" cy="4614672"/>
          </a:xfrm>
        </p:grpSpPr>
        <p:sp>
          <p:nvSpPr>
            <p:cNvPr id="6" name="Freeform 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txBody>
            <a:bodyPr/>
            <a:lstStyle/>
            <a:p>
              <a:endParaRPr lang="en-IN"/>
            </a:p>
          </p:txBody>
        </p:sp>
        <p:sp>
          <p:nvSpPr>
            <p:cNvPr id="7" name="Freeform 7"/>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blipFill>
              <a:blip r:embed="rId6"/>
              <a:stretch>
                <a:fillRect l="-7167" r="-7167"/>
              </a:stretch>
            </a:blipFill>
          </p:spPr>
          <p:txBody>
            <a:bodyPr/>
            <a:lstStyle/>
            <a:p>
              <a:endParaRPr lang="en-IN"/>
            </a:p>
          </p:txBody>
        </p:sp>
      </p:grpSp>
      <p:sp>
        <p:nvSpPr>
          <p:cNvPr id="8" name="Freeform 8"/>
          <p:cNvSpPr/>
          <p:nvPr/>
        </p:nvSpPr>
        <p:spPr>
          <a:xfrm rot="-10440318">
            <a:off x="15175589" y="537318"/>
            <a:ext cx="515542" cy="2100354"/>
          </a:xfrm>
          <a:custGeom>
            <a:avLst/>
            <a:gdLst/>
            <a:ahLst/>
            <a:cxnLst/>
            <a:rect l="l" t="t" r="r" b="b"/>
            <a:pathLst>
              <a:path w="515542" h="2100354">
                <a:moveTo>
                  <a:pt x="0" y="0"/>
                </a:moveTo>
                <a:lnTo>
                  <a:pt x="515542" y="0"/>
                </a:lnTo>
                <a:lnTo>
                  <a:pt x="515542" y="2100355"/>
                </a:lnTo>
                <a:lnTo>
                  <a:pt x="0" y="21003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flipH="1">
            <a:off x="15239958" y="2564487"/>
            <a:ext cx="5247851" cy="2366304"/>
          </a:xfrm>
          <a:custGeom>
            <a:avLst/>
            <a:gdLst/>
            <a:ahLst/>
            <a:cxnLst/>
            <a:rect l="l" t="t" r="r" b="b"/>
            <a:pathLst>
              <a:path w="5247851" h="2366304">
                <a:moveTo>
                  <a:pt x="5247850" y="0"/>
                </a:moveTo>
                <a:lnTo>
                  <a:pt x="0" y="0"/>
                </a:lnTo>
                <a:lnTo>
                  <a:pt x="0" y="2366303"/>
                </a:lnTo>
                <a:lnTo>
                  <a:pt x="5247850" y="2366303"/>
                </a:lnTo>
                <a:lnTo>
                  <a:pt x="52478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rot="-5325812">
            <a:off x="4719889" y="927920"/>
            <a:ext cx="667579" cy="5321282"/>
          </a:xfrm>
          <a:custGeom>
            <a:avLst/>
            <a:gdLst/>
            <a:ahLst/>
            <a:cxnLst/>
            <a:rect l="l" t="t" r="r" b="b"/>
            <a:pathLst>
              <a:path w="667579" h="5321282">
                <a:moveTo>
                  <a:pt x="0" y="0"/>
                </a:moveTo>
                <a:lnTo>
                  <a:pt x="667579" y="0"/>
                </a:lnTo>
                <a:lnTo>
                  <a:pt x="667579" y="5321282"/>
                </a:lnTo>
                <a:lnTo>
                  <a:pt x="0" y="5321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TextBox 11"/>
          <p:cNvSpPr txBox="1"/>
          <p:nvPr/>
        </p:nvSpPr>
        <p:spPr>
          <a:xfrm>
            <a:off x="1566994" y="3884436"/>
            <a:ext cx="7577006" cy="6052227"/>
          </a:xfrm>
          <a:prstGeom prst="rect">
            <a:avLst/>
          </a:prstGeom>
        </p:spPr>
        <p:txBody>
          <a:bodyPr lIns="0" tIns="0" rIns="0" bIns="0" rtlCol="0" anchor="t">
            <a:spAutoFit/>
          </a:bodyPr>
          <a:lstStyle/>
          <a:p>
            <a:pPr algn="ctr">
              <a:lnSpc>
                <a:spcPts val="5354"/>
              </a:lnSpc>
            </a:pPr>
            <a:r>
              <a:rPr lang="en-US" sz="3617" dirty="0">
                <a:solidFill>
                  <a:srgbClr val="000000"/>
                </a:solidFill>
                <a:latin typeface="Dekko"/>
              </a:rPr>
              <a:t>Clean and safe water is an indispensable resource that directly impacts various aspects of human life, from drinking and sanitation to agriculture, industrial processes, and aquatic ecosystems. To analyze and build a model to ensure the availability of clean and safe water resources for both humans and environmental preservation.</a:t>
            </a:r>
          </a:p>
        </p:txBody>
      </p:sp>
      <p:sp>
        <p:nvSpPr>
          <p:cNvPr id="12" name="TextBox 12"/>
          <p:cNvSpPr txBox="1"/>
          <p:nvPr/>
        </p:nvSpPr>
        <p:spPr>
          <a:xfrm>
            <a:off x="1387563" y="1913717"/>
            <a:ext cx="7756437" cy="1442797"/>
          </a:xfrm>
          <a:prstGeom prst="rect">
            <a:avLst/>
          </a:prstGeom>
        </p:spPr>
        <p:txBody>
          <a:bodyPr lIns="0" tIns="0" rIns="0" bIns="0" rtlCol="0" anchor="t">
            <a:spAutoFit/>
          </a:bodyPr>
          <a:lstStyle/>
          <a:p>
            <a:pPr algn="ctr">
              <a:lnSpc>
                <a:spcPts val="10676"/>
              </a:lnSpc>
              <a:spcBef>
                <a:spcPct val="0"/>
              </a:spcBef>
            </a:pPr>
            <a:r>
              <a:rPr lang="en-US" sz="7626">
                <a:solidFill>
                  <a:srgbClr val="000000"/>
                </a:solidFill>
                <a:latin typeface="Ballpoint"/>
              </a:rPr>
              <a:t>Problem Statement</a:t>
            </a:r>
          </a:p>
        </p:txBody>
      </p:sp>
      <p:sp>
        <p:nvSpPr>
          <p:cNvPr id="13" name="TextBox 13"/>
          <p:cNvSpPr txBox="1"/>
          <p:nvPr/>
        </p:nvSpPr>
        <p:spPr>
          <a:xfrm rot="-461096">
            <a:off x="11178375" y="7793201"/>
            <a:ext cx="5983013" cy="1185188"/>
          </a:xfrm>
          <a:prstGeom prst="rect">
            <a:avLst/>
          </a:prstGeom>
        </p:spPr>
        <p:txBody>
          <a:bodyPr lIns="0" tIns="0" rIns="0" bIns="0" rtlCol="0" anchor="t">
            <a:spAutoFit/>
          </a:bodyPr>
          <a:lstStyle/>
          <a:p>
            <a:pPr algn="ctr">
              <a:lnSpc>
                <a:spcPts val="8754"/>
              </a:lnSpc>
              <a:spcBef>
                <a:spcPct val="0"/>
              </a:spcBef>
            </a:pPr>
            <a:r>
              <a:rPr lang="en-US" sz="6253">
                <a:solidFill>
                  <a:srgbClr val="000000"/>
                </a:solidFill>
                <a:latin typeface="Ballpoin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3"/>
            <a:stretch>
              <a:fillRect/>
            </a:stretch>
          </a:blipFill>
        </p:spPr>
        <p:txBody>
          <a:bodyPr/>
          <a:lstStyle/>
          <a:p>
            <a:endParaRPr lang="en-IN"/>
          </a:p>
        </p:txBody>
      </p:sp>
      <p:sp>
        <p:nvSpPr>
          <p:cNvPr id="4" name="Freeform 4"/>
          <p:cNvSpPr/>
          <p:nvPr/>
        </p:nvSpPr>
        <p:spPr>
          <a:xfrm>
            <a:off x="1501644" y="529928"/>
            <a:ext cx="4121568" cy="4114800"/>
          </a:xfrm>
          <a:custGeom>
            <a:avLst/>
            <a:gdLst/>
            <a:ahLst/>
            <a:cxnLst/>
            <a:rect l="l" t="t" r="r" b="b"/>
            <a:pathLst>
              <a:path w="4121568" h="4114800">
                <a:moveTo>
                  <a:pt x="0" y="0"/>
                </a:moveTo>
                <a:lnTo>
                  <a:pt x="4121567" y="0"/>
                </a:lnTo>
                <a:lnTo>
                  <a:pt x="4121567" y="4114800"/>
                </a:lnTo>
                <a:lnTo>
                  <a:pt x="0" y="411480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4767339" y="1093320"/>
            <a:ext cx="8753321" cy="1898404"/>
          </a:xfrm>
          <a:prstGeom prst="rect">
            <a:avLst/>
          </a:prstGeom>
        </p:spPr>
        <p:txBody>
          <a:bodyPr lIns="0" tIns="0" rIns="0" bIns="0" rtlCol="0" anchor="t">
            <a:spAutoFit/>
          </a:bodyPr>
          <a:lstStyle/>
          <a:p>
            <a:pPr algn="ctr">
              <a:lnSpc>
                <a:spcPts val="13914"/>
              </a:lnSpc>
              <a:spcBef>
                <a:spcPct val="0"/>
              </a:spcBef>
            </a:pPr>
            <a:r>
              <a:rPr lang="en-US" sz="9938">
                <a:solidFill>
                  <a:srgbClr val="000000"/>
                </a:solidFill>
                <a:latin typeface="Ballpoint"/>
              </a:rPr>
              <a:t>Abstract</a:t>
            </a:r>
          </a:p>
        </p:txBody>
      </p:sp>
      <p:grpSp>
        <p:nvGrpSpPr>
          <p:cNvPr id="6" name="Group 6"/>
          <p:cNvGrpSpPr/>
          <p:nvPr/>
        </p:nvGrpSpPr>
        <p:grpSpPr>
          <a:xfrm>
            <a:off x="5623211" y="2991724"/>
            <a:ext cx="7315200" cy="288178"/>
            <a:chOff x="0" y="0"/>
            <a:chExt cx="9753600" cy="384238"/>
          </a:xfrm>
        </p:grpSpPr>
        <p:sp>
          <p:nvSpPr>
            <p:cNvPr id="7" name="Freeform 7"/>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sp>
        <p:nvSpPr>
          <p:cNvPr id="9" name="TextBox 9"/>
          <p:cNvSpPr txBox="1"/>
          <p:nvPr/>
        </p:nvSpPr>
        <p:spPr>
          <a:xfrm>
            <a:off x="3817213" y="3372305"/>
            <a:ext cx="10826754" cy="5655786"/>
          </a:xfrm>
          <a:prstGeom prst="rect">
            <a:avLst/>
          </a:prstGeom>
        </p:spPr>
        <p:txBody>
          <a:bodyPr lIns="0" tIns="0" rIns="0" bIns="0" rtlCol="0" anchor="t">
            <a:spAutoFit/>
          </a:bodyPr>
          <a:lstStyle/>
          <a:p>
            <a:pPr algn="just">
              <a:lnSpc>
                <a:spcPts val="4104"/>
              </a:lnSpc>
              <a:spcBef>
                <a:spcPct val="0"/>
              </a:spcBef>
            </a:pPr>
            <a:r>
              <a:rPr lang="en-US" sz="2932">
                <a:solidFill>
                  <a:srgbClr val="000000"/>
                </a:solidFill>
                <a:latin typeface="Dekko"/>
              </a:rPr>
              <a:t>Water, constituting a significant portion of Earth's surface, is vital for life. However, rapid urbanization and industrialization have led to a troubling decline in water quality, resulting in severe health concerns. Traditional water quality assessment methods involving resource-intensive lab tests and analyses are impractical for real-time monitoring. The primary focus of the project is to leverage machine learning techniques in evaluating water quality. Water potability, a numerical metric for assessing water condition, is the central goal. A set of water quality parameters including pH, hardness, solids, chloramines, sulfate, conductivity, organic carbon, trihalomethanes, and turbidity are employed collectively as a feature vector to gauge overall water quality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3"/>
            <a:stretch>
              <a:fillRect/>
            </a:stretch>
          </a:blipFill>
        </p:spPr>
        <p:txBody>
          <a:bodyPr/>
          <a:lstStyle/>
          <a:p>
            <a:endParaRPr lang="en-IN"/>
          </a:p>
        </p:txBody>
      </p:sp>
      <p:sp>
        <p:nvSpPr>
          <p:cNvPr id="4" name="TextBox 4"/>
          <p:cNvSpPr txBox="1"/>
          <p:nvPr/>
        </p:nvSpPr>
        <p:spPr>
          <a:xfrm rot="171973">
            <a:off x="5577839" y="2312176"/>
            <a:ext cx="7156588" cy="4678204"/>
          </a:xfrm>
          <a:prstGeom prst="rect">
            <a:avLst/>
          </a:prstGeom>
        </p:spPr>
        <p:txBody>
          <a:bodyPr lIns="0" tIns="0" rIns="0" bIns="0" rtlCol="0" anchor="t">
            <a:spAutoFit/>
          </a:bodyPr>
          <a:lstStyle/>
          <a:p>
            <a:pPr algn="ctr">
              <a:spcBef>
                <a:spcPct val="0"/>
              </a:spcBef>
            </a:pPr>
            <a:r>
              <a:rPr lang="en-US" sz="15200" spc="418" dirty="0">
                <a:solidFill>
                  <a:srgbClr val="000000"/>
                </a:solidFill>
                <a:latin typeface="Ballpoint"/>
              </a:rPr>
              <a:t>Literature survey</a:t>
            </a:r>
          </a:p>
        </p:txBody>
      </p:sp>
      <p:sp>
        <p:nvSpPr>
          <p:cNvPr id="5" name="Freeform 5"/>
          <p:cNvSpPr/>
          <p:nvPr/>
        </p:nvSpPr>
        <p:spPr>
          <a:xfrm rot="137152">
            <a:off x="3720539" y="6812287"/>
            <a:ext cx="2829761" cy="2686683"/>
          </a:xfrm>
          <a:custGeom>
            <a:avLst/>
            <a:gdLst/>
            <a:ahLst/>
            <a:cxnLst/>
            <a:rect l="l" t="t" r="r" b="b"/>
            <a:pathLst>
              <a:path w="2829761" h="2686683">
                <a:moveTo>
                  <a:pt x="0" y="0"/>
                </a:moveTo>
                <a:lnTo>
                  <a:pt x="2829761" y="0"/>
                </a:lnTo>
                <a:lnTo>
                  <a:pt x="2829761" y="2686682"/>
                </a:lnTo>
                <a:lnTo>
                  <a:pt x="0" y="2686682"/>
                </a:lnTo>
                <a:lnTo>
                  <a:pt x="0" y="0"/>
                </a:lnTo>
                <a:close/>
              </a:path>
            </a:pathLst>
          </a:custGeom>
          <a:blipFill>
            <a:blip r:embed="rId4"/>
            <a:stretch>
              <a:fillRect/>
            </a:stretch>
          </a:blipFill>
        </p:spPr>
        <p:txBody>
          <a:bodyPr/>
          <a:lstStyle/>
          <a:p>
            <a:endParaRPr lang="en-IN"/>
          </a:p>
        </p:txBody>
      </p:sp>
      <p:sp>
        <p:nvSpPr>
          <p:cNvPr id="6" name="Freeform 6"/>
          <p:cNvSpPr/>
          <p:nvPr/>
        </p:nvSpPr>
        <p:spPr>
          <a:xfrm rot="671662">
            <a:off x="4402112" y="7257625"/>
            <a:ext cx="1466614" cy="1402617"/>
          </a:xfrm>
          <a:custGeom>
            <a:avLst/>
            <a:gdLst/>
            <a:ahLst/>
            <a:cxnLst/>
            <a:rect l="l" t="t" r="r" b="b"/>
            <a:pathLst>
              <a:path w="1466614" h="1402617">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extLst>
      <p:ext uri="{BB962C8B-B14F-4D97-AF65-F5344CB8AC3E}">
        <p14:creationId xmlns:p14="http://schemas.microsoft.com/office/powerpoint/2010/main" val="218878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463109" y="193675"/>
            <a:ext cx="13361782" cy="4563429"/>
          </a:xfrm>
          <a:prstGeom prst="rect">
            <a:avLst/>
          </a:prstGeom>
        </p:spPr>
        <p:txBody>
          <a:bodyPr lIns="0" tIns="0" rIns="0" bIns="0" rtlCol="0" anchor="t">
            <a:spAutoFit/>
          </a:bodyPr>
          <a:lstStyle/>
          <a:p>
            <a:pPr algn="ctr">
              <a:lnSpc>
                <a:spcPts val="12319"/>
              </a:lnSpc>
              <a:spcBef>
                <a:spcPct val="0"/>
              </a:spcBef>
            </a:pPr>
            <a:r>
              <a:rPr lang="en-US" sz="2800" b="1" dirty="0">
                <a:effectLst/>
                <a:latin typeface="Aharoni" panose="02010803020104030203" pitchFamily="2" charset="-79"/>
                <a:ea typeface="Calibri" panose="020F0502020204030204" pitchFamily="34" charset="0"/>
                <a:cs typeface="Aharoni" panose="02010803020104030203" pitchFamily="2" charset="-79"/>
              </a:rPr>
              <a:t>[1</a:t>
            </a:r>
            <a:r>
              <a:rPr lang="en-US" sz="2800" b="1" u="sng" dirty="0">
                <a:effectLst/>
                <a:latin typeface="Aharoni" panose="02010803020104030203" pitchFamily="2" charset="-79"/>
                <a:ea typeface="Calibri" panose="020F0502020204030204" pitchFamily="34" charset="0"/>
                <a:cs typeface="Aharoni" panose="02010803020104030203" pitchFamily="2" charset="-79"/>
              </a:rPr>
              <a:t>] Paper Title: Machine Learning-based Water Quality Assessment: A Review</a:t>
            </a: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8799" spc="290" dirty="0">
              <a:solidFill>
                <a:srgbClr val="000000"/>
              </a:solidFill>
              <a:latin typeface="Ballpoint"/>
            </a:endParaRPr>
          </a:p>
        </p:txBody>
      </p:sp>
      <p:sp>
        <p:nvSpPr>
          <p:cNvPr id="8" name="TextBox 8"/>
          <p:cNvSpPr txBox="1"/>
          <p:nvPr/>
        </p:nvSpPr>
        <p:spPr>
          <a:xfrm>
            <a:off x="2743200" y="2628900"/>
            <a:ext cx="13121107" cy="5847755"/>
          </a:xfrm>
          <a:prstGeom prst="rect">
            <a:avLst/>
          </a:prstGeom>
        </p:spPr>
        <p:txBody>
          <a:bodyPr wrap="square" lIns="0" tIns="0" rIns="0" bIns="0" rtlCol="0" anchor="t">
            <a:spAutoFit/>
          </a:bodyPr>
          <a:lstStyle/>
          <a:p>
            <a:pPr algn="just">
              <a:lnSpc>
                <a:spcPct val="150000"/>
              </a:lnSpc>
            </a:pPr>
            <a:r>
              <a:rPr lang="en-US" sz="3200" b="1" dirty="0">
                <a:effectLst/>
                <a:latin typeface="Aharoni" panose="02010803020104030203" pitchFamily="2" charset="-79"/>
                <a:ea typeface="Calibri" panose="020F0502020204030204" pitchFamily="34" charset="0"/>
                <a:cs typeface="Aharoni" panose="02010803020104030203" pitchFamily="2" charset="-79"/>
              </a:rPr>
              <a:t>Description:</a:t>
            </a:r>
          </a:p>
          <a:p>
            <a:pPr algn="just">
              <a:lnSpc>
                <a:spcPct val="150000"/>
              </a:lnSpc>
            </a:pPr>
            <a:r>
              <a:rPr lang="en-US" sz="3200" dirty="0">
                <a:effectLst/>
                <a:latin typeface="Dekko" panose="020B0604020202020204" charset="0"/>
                <a:ea typeface="Calibri" panose="020F0502020204030204" pitchFamily="34" charset="0"/>
                <a:cs typeface="Dekko" panose="020B0604020202020204" charset="0"/>
              </a:rPr>
              <a:t>The paper "Machine Learning-based Water Quality Assessment: A Review" presents an extensive review of the application of machine learning techniques in the assessment of water quality. It explores the use of machine learning models and algorithms to predict and evaluate various water quality parameters, with a primary focus on their applicability in real-time monitoring. The review aims to provide a comprehensive overview of the field, highlighting both the merits and demerits of using machine learning for water quality assessment.</a:t>
            </a:r>
            <a:endParaRPr lang="en-US" sz="4000" dirty="0">
              <a:solidFill>
                <a:srgbClr val="000000"/>
              </a:solidFill>
              <a:latin typeface="Dekko" panose="020B0604020202020204" charset="0"/>
              <a:cs typeface="Dekko" panose="020B0604020202020204" charset="0"/>
            </a:endParaRPr>
          </a:p>
        </p:txBody>
      </p:sp>
      <p:sp>
        <p:nvSpPr>
          <p:cNvPr id="11" name="TextBox 11"/>
          <p:cNvSpPr txBox="1"/>
          <p:nvPr/>
        </p:nvSpPr>
        <p:spPr>
          <a:xfrm rot="58643">
            <a:off x="3954141" y="7556974"/>
            <a:ext cx="2426995" cy="461665"/>
          </a:xfrm>
          <a:prstGeom prst="rect">
            <a:avLst/>
          </a:prstGeom>
        </p:spPr>
        <p:txBody>
          <a:bodyPr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321601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463109" y="193675"/>
            <a:ext cx="13361782" cy="12834667"/>
          </a:xfrm>
          <a:prstGeom prst="rect">
            <a:avLst/>
          </a:prstGeom>
        </p:spPr>
        <p:txBody>
          <a:bodyPr lIns="0" tIns="0" rIns="0" bIns="0" rtlCol="0" anchor="t">
            <a:spAutoFit/>
          </a:bodyPr>
          <a:lstStyle/>
          <a:p>
            <a:pPr>
              <a:lnSpc>
                <a:spcPts val="12319"/>
              </a:lnSpc>
              <a:spcBef>
                <a:spcPct val="0"/>
              </a:spcBef>
            </a:pPr>
            <a:r>
              <a:rPr lang="en-US" sz="2800" b="1" u="sng" dirty="0">
                <a:latin typeface="Aharoni" panose="02010803020104030203" pitchFamily="2" charset="-79"/>
                <a:ea typeface="Calibri" panose="020F0502020204030204" pitchFamily="34" charset="0"/>
                <a:cs typeface="Aharoni" panose="02010803020104030203" pitchFamily="2" charset="-79"/>
              </a:rPr>
              <a:t>MERITS:</a:t>
            </a: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Comprehensive review of various machine learning techniques applied to water quality assessment.</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Provides insights into the use of different water quality parameters and their importance.</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Discusses the potential for real-time monitoring and its benefits.</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Addresses the challenges and limitations of machine learning in water quality assessment.</a:t>
            </a:r>
          </a:p>
          <a:p>
            <a:pPr marL="457200" indent="-457200" algn="just">
              <a:lnSpc>
                <a:spcPct val="107000"/>
              </a:lnSpc>
              <a:spcAft>
                <a:spcPts val="800"/>
              </a:spcAft>
              <a:buFont typeface="Arial" panose="020B0604020202020204" pitchFamily="34" charset="0"/>
              <a:buChar char="•"/>
            </a:pPr>
            <a:endParaRPr lang="en-US"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r>
              <a:rPr lang="en-US" sz="2800" b="1" u="sng" dirty="0">
                <a:latin typeface="Aharoni" panose="02010803020104030203" pitchFamily="2" charset="-79"/>
                <a:ea typeface="Calibri" panose="020F0502020204030204" pitchFamily="34" charset="0"/>
                <a:cs typeface="Aharoni" panose="02010803020104030203" pitchFamily="2" charset="-79"/>
              </a:rPr>
              <a:t>DEMERITS:</a:t>
            </a: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Lacks a detailed discussion of specific case studies or applications.</a:t>
            </a:r>
            <a:endParaRPr lang="en-IN" sz="3200" dirty="0">
              <a:effectLst/>
              <a:latin typeface="Dekko" panose="020B0604020202020204" charset="0"/>
              <a:ea typeface="Calibri" panose="020F0502020204030204" pitchFamily="34" charset="0"/>
              <a:cs typeface="Dekko" panose="020B0604020202020204" charset="0"/>
            </a:endParaRPr>
          </a:p>
          <a:p>
            <a:pPr marL="457200" indent="-457200" algn="just">
              <a:lnSpc>
                <a:spcPct val="107000"/>
              </a:lnSpc>
              <a:spcAft>
                <a:spcPts val="800"/>
              </a:spcAft>
              <a:buFont typeface="Arial" panose="020B0604020202020204" pitchFamily="34" charset="0"/>
              <a:buChar char="•"/>
            </a:pPr>
            <a:r>
              <a:rPr lang="en-US" sz="3200" dirty="0">
                <a:effectLst/>
                <a:latin typeface="Dekko" panose="020B0604020202020204" charset="0"/>
                <a:ea typeface="Calibri" panose="020F0502020204030204" pitchFamily="34" charset="0"/>
                <a:cs typeface="Dekko" panose="020B0604020202020204" charset="0"/>
              </a:rPr>
              <a:t>May not cover the most recent advancements in the field, as the review might not be up-to-date.</a:t>
            </a:r>
            <a:endParaRPr lang="en-IN" sz="3200" dirty="0">
              <a:effectLst/>
              <a:latin typeface="Dekko" panose="020B0604020202020204" charset="0"/>
              <a:ea typeface="Calibri" panose="020F0502020204030204" pitchFamily="34" charset="0"/>
              <a:cs typeface="Dekko" panose="020B0604020202020204" charset="0"/>
            </a:endParaRPr>
          </a:p>
          <a:p>
            <a:pPr algn="just">
              <a:lnSpc>
                <a:spcPct val="107000"/>
              </a:lnSpc>
              <a:spcAft>
                <a:spcPts val="800"/>
              </a:spcAft>
            </a:pPr>
            <a:endParaRPr lang="en-US" sz="2800" b="1" u="sng" dirty="0">
              <a:latin typeface="Aharoni" panose="02010803020104030203" pitchFamily="2" charset="-79"/>
              <a:ea typeface="Calibri" panose="020F0502020204030204" pitchFamily="34" charset="0"/>
              <a:cs typeface="Aharoni" panose="02010803020104030203" pitchFamily="2" charset="-79"/>
            </a:endParaRPr>
          </a:p>
          <a:p>
            <a:pPr marL="457200" indent="-457200" algn="just">
              <a:lnSpc>
                <a:spcPct val="107000"/>
              </a:lnSpc>
              <a:spcAft>
                <a:spcPts val="800"/>
              </a:spcAft>
              <a:buFont typeface="Arial" panose="020B0604020202020204" pitchFamily="34" charset="0"/>
              <a:buChar char="•"/>
            </a:pPr>
            <a:endParaRPr lang="en-IN" sz="3200" dirty="0">
              <a:effectLst/>
              <a:latin typeface="Dekko" panose="020B0604020202020204" charset="0"/>
              <a:ea typeface="Calibri" panose="020F0502020204030204" pitchFamily="34" charset="0"/>
              <a:cs typeface="Dekko" panose="020B0604020202020204" charset="0"/>
            </a:endParaRPr>
          </a:p>
          <a:p>
            <a:pPr algn="ctr">
              <a:lnSpc>
                <a:spcPts val="12319"/>
              </a:lnSpc>
              <a:spcBef>
                <a:spcPct val="0"/>
              </a:spcBef>
            </a:pP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8799" spc="290" dirty="0">
              <a:solidFill>
                <a:srgbClr val="000000"/>
              </a:solidFill>
              <a:latin typeface="Ballpoint"/>
            </a:endParaRPr>
          </a:p>
        </p:txBody>
      </p:sp>
      <p:sp>
        <p:nvSpPr>
          <p:cNvPr id="11" name="TextBox 11"/>
          <p:cNvSpPr txBox="1"/>
          <p:nvPr/>
        </p:nvSpPr>
        <p:spPr>
          <a:xfrm rot="58643">
            <a:off x="3954141" y="7556974"/>
            <a:ext cx="2426995" cy="461665"/>
          </a:xfrm>
          <a:prstGeom prst="rect">
            <a:avLst/>
          </a:prstGeom>
        </p:spPr>
        <p:txBody>
          <a:bodyPr wrap="square"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3033876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en-IN"/>
          </a:p>
        </p:txBody>
      </p:sp>
      <p:sp>
        <p:nvSpPr>
          <p:cNvPr id="3" name="Freeform 3"/>
          <p:cNvSpPr/>
          <p:nvPr/>
        </p:nvSpPr>
        <p:spPr>
          <a:xfrm rot="535761">
            <a:off x="-1296747" y="-8027476"/>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463109" y="193675"/>
            <a:ext cx="13361782" cy="4563429"/>
          </a:xfrm>
          <a:prstGeom prst="rect">
            <a:avLst/>
          </a:prstGeom>
        </p:spPr>
        <p:txBody>
          <a:bodyPr lIns="0" tIns="0" rIns="0" bIns="0" rtlCol="0" anchor="t">
            <a:spAutoFit/>
          </a:bodyPr>
          <a:lstStyle/>
          <a:p>
            <a:pPr algn="ctr">
              <a:lnSpc>
                <a:spcPts val="12319"/>
              </a:lnSpc>
              <a:spcBef>
                <a:spcPct val="0"/>
              </a:spcBef>
            </a:pPr>
            <a:r>
              <a:rPr lang="en-US" sz="2800" b="1" dirty="0">
                <a:effectLst/>
                <a:latin typeface="Aharoni" panose="02010803020104030203" pitchFamily="2" charset="-79"/>
                <a:ea typeface="Calibri" panose="020F0502020204030204" pitchFamily="34" charset="0"/>
                <a:cs typeface="Aharoni" panose="02010803020104030203" pitchFamily="2" charset="-79"/>
              </a:rPr>
              <a:t>[2</a:t>
            </a:r>
            <a:r>
              <a:rPr lang="en-US" sz="2800" b="1" u="sng" dirty="0">
                <a:effectLst/>
                <a:latin typeface="Aharoni" panose="02010803020104030203" pitchFamily="2" charset="-79"/>
                <a:ea typeface="Calibri" panose="020F0502020204030204" pitchFamily="34" charset="0"/>
                <a:cs typeface="Aharoni" panose="02010803020104030203" pitchFamily="2" charset="-79"/>
              </a:rPr>
              <a:t>] Paper Title: "Predicting Water Potability Using Machine Learning Algorithms</a:t>
            </a:r>
            <a:endParaRPr lang="en-IN" sz="1600" u="sng" dirty="0">
              <a:effectLst/>
              <a:latin typeface="Aharoni" panose="02010803020104030203" pitchFamily="2" charset="-79"/>
              <a:ea typeface="Calibri" panose="020F0502020204030204" pitchFamily="34" charset="0"/>
              <a:cs typeface="Aharoni" panose="02010803020104030203" pitchFamily="2" charset="-79"/>
            </a:endParaRPr>
          </a:p>
          <a:p>
            <a:pPr algn="ctr">
              <a:lnSpc>
                <a:spcPts val="12319"/>
              </a:lnSpc>
              <a:spcBef>
                <a:spcPct val="0"/>
              </a:spcBef>
            </a:pPr>
            <a:endParaRPr lang="en-US" sz="4400" spc="290" dirty="0">
              <a:solidFill>
                <a:srgbClr val="000000"/>
              </a:solidFill>
              <a:latin typeface="Ballpoint"/>
            </a:endParaRPr>
          </a:p>
          <a:p>
            <a:pPr algn="ctr">
              <a:lnSpc>
                <a:spcPts val="12319"/>
              </a:lnSpc>
              <a:spcBef>
                <a:spcPct val="0"/>
              </a:spcBef>
            </a:pPr>
            <a:endParaRPr lang="en-US" sz="8799" spc="290" dirty="0">
              <a:solidFill>
                <a:srgbClr val="000000"/>
              </a:solidFill>
              <a:latin typeface="Ballpoint"/>
            </a:endParaRPr>
          </a:p>
        </p:txBody>
      </p:sp>
      <p:sp>
        <p:nvSpPr>
          <p:cNvPr id="8" name="TextBox 8"/>
          <p:cNvSpPr txBox="1"/>
          <p:nvPr/>
        </p:nvSpPr>
        <p:spPr>
          <a:xfrm>
            <a:off x="2667000" y="2476500"/>
            <a:ext cx="13147005" cy="6213239"/>
          </a:xfrm>
          <a:prstGeom prst="rect">
            <a:avLst/>
          </a:prstGeom>
        </p:spPr>
        <p:txBody>
          <a:bodyPr wrap="square" lIns="0" tIns="0" rIns="0" bIns="0" rtlCol="0" anchor="t">
            <a:spAutoFit/>
          </a:bodyPr>
          <a:lstStyle/>
          <a:p>
            <a:pPr algn="just">
              <a:lnSpc>
                <a:spcPct val="150000"/>
              </a:lnSpc>
            </a:pPr>
            <a:r>
              <a:rPr lang="en-US" sz="3400" b="1" dirty="0">
                <a:solidFill>
                  <a:srgbClr val="000000"/>
                </a:solidFill>
                <a:latin typeface="Aharoni" panose="02010803020104030203" pitchFamily="2" charset="-79"/>
                <a:cs typeface="Aharoni" panose="02010803020104030203" pitchFamily="2" charset="-79"/>
              </a:rPr>
              <a:t>Description:</a:t>
            </a:r>
          </a:p>
          <a:p>
            <a:pPr algn="just">
              <a:lnSpc>
                <a:spcPct val="150000"/>
              </a:lnSpc>
            </a:pPr>
            <a:r>
              <a:rPr lang="en-US" sz="3400" dirty="0">
                <a:solidFill>
                  <a:srgbClr val="000000"/>
                </a:solidFill>
                <a:latin typeface="Dekko" panose="020B0604020202020204" charset="0"/>
                <a:cs typeface="Dekko" panose="020B0604020202020204" charset="0"/>
              </a:rPr>
              <a:t>The paper "Predicting </a:t>
            </a:r>
            <a:r>
              <a:rPr lang="en-US" sz="3200" dirty="0">
                <a:solidFill>
                  <a:srgbClr val="000000"/>
                </a:solidFill>
                <a:latin typeface="Dekko" panose="020B0604020202020204" charset="0"/>
                <a:cs typeface="Dekko" panose="020B0604020202020204" charset="0"/>
              </a:rPr>
              <a:t>Water Potability Using Machine </a:t>
            </a:r>
            <a:r>
              <a:rPr lang="en-US" sz="3400" dirty="0">
                <a:solidFill>
                  <a:srgbClr val="000000"/>
                </a:solidFill>
                <a:latin typeface="Dekko" panose="020B0604020202020204" charset="0"/>
                <a:cs typeface="Dekko" panose="020B0604020202020204" charset="0"/>
              </a:rPr>
              <a:t>Learning Algorithms" focuses on the critical task of assessing water potability using machine learning methods. The study explores the application of various machine learning algorithms to predict whether water is safe for consumption, addressing a fundamental concern in water quality assessment. The paper presents experimental results, performance metrics, and practical implications for real-time water quality monitoring.</a:t>
            </a:r>
          </a:p>
        </p:txBody>
      </p:sp>
      <p:sp>
        <p:nvSpPr>
          <p:cNvPr id="11" name="TextBox 11"/>
          <p:cNvSpPr txBox="1"/>
          <p:nvPr/>
        </p:nvSpPr>
        <p:spPr>
          <a:xfrm rot="58643">
            <a:off x="3954141" y="7556974"/>
            <a:ext cx="2426995" cy="461665"/>
          </a:xfrm>
          <a:prstGeom prst="rect">
            <a:avLst/>
          </a:prstGeom>
        </p:spPr>
        <p:txBody>
          <a:bodyPr lIns="0" tIns="0" rIns="0" bIns="0" rtlCol="0" anchor="t">
            <a:spAutoFit/>
          </a:bodyPr>
          <a:lstStyle/>
          <a:p>
            <a:pPr algn="ctr">
              <a:lnSpc>
                <a:spcPts val="3559"/>
              </a:lnSpc>
            </a:pPr>
            <a:endParaRPr lang="en-US" sz="2716" dirty="0">
              <a:solidFill>
                <a:srgbClr val="000000"/>
              </a:solidFill>
              <a:latin typeface="Dekko"/>
            </a:endParaRPr>
          </a:p>
        </p:txBody>
      </p:sp>
    </p:spTree>
    <p:extLst>
      <p:ext uri="{BB962C8B-B14F-4D97-AF65-F5344CB8AC3E}">
        <p14:creationId xmlns:p14="http://schemas.microsoft.com/office/powerpoint/2010/main" val="1489648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1053</Words>
  <Application>Microsoft Office PowerPoint</Application>
  <PresentationFormat>Custom</PresentationFormat>
  <Paragraphs>107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Arial</vt:lpstr>
      <vt:lpstr>Dekko</vt:lpstr>
      <vt:lpstr>Ballpoint</vt:lpstr>
      <vt:lpstr>Aharoni</vt:lpstr>
      <vt:lpstr>Itim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Scrapbook Brainstorm Presentation</dc:title>
  <cp:lastModifiedBy>Shalini Vadivel</cp:lastModifiedBy>
  <cp:revision>7</cp:revision>
  <dcterms:created xsi:type="dcterms:W3CDTF">2006-08-16T00:00:00Z</dcterms:created>
  <dcterms:modified xsi:type="dcterms:W3CDTF">2023-10-10T04:16:11Z</dcterms:modified>
  <dc:identifier>DAFtu1rNBuA</dc:identifier>
</cp:coreProperties>
</file>